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77" r:id="rId3"/>
    <p:sldId id="274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1" r:id="rId12"/>
    <p:sldId id="257" r:id="rId13"/>
    <p:sldId id="260" r:id="rId14"/>
    <p:sldId id="259" r:id="rId15"/>
    <p:sldId id="275" r:id="rId16"/>
    <p:sldId id="258" r:id="rId17"/>
    <p:sldId id="272" r:id="rId18"/>
    <p:sldId id="269" r:id="rId19"/>
    <p:sldId id="270" r:id="rId20"/>
    <p:sldId id="271" r:id="rId21"/>
    <p:sldId id="273" r:id="rId22"/>
    <p:sldId id="276" r:id="rId23"/>
    <p:sldId id="282" r:id="rId24"/>
    <p:sldId id="293" r:id="rId25"/>
    <p:sldId id="294" r:id="rId26"/>
    <p:sldId id="295" r:id="rId27"/>
    <p:sldId id="296" r:id="rId28"/>
    <p:sldId id="300" r:id="rId29"/>
    <p:sldId id="281" r:id="rId30"/>
    <p:sldId id="297" r:id="rId31"/>
    <p:sldId id="278" r:id="rId32"/>
    <p:sldId id="279" r:id="rId33"/>
    <p:sldId id="280" r:id="rId34"/>
    <p:sldId id="285" r:id="rId35"/>
    <p:sldId id="286" r:id="rId36"/>
    <p:sldId id="283" r:id="rId37"/>
    <p:sldId id="284" r:id="rId38"/>
    <p:sldId id="287" r:id="rId39"/>
    <p:sldId id="288" r:id="rId40"/>
    <p:sldId id="289" r:id="rId41"/>
    <p:sldId id="290" r:id="rId42"/>
    <p:sldId id="298" r:id="rId43"/>
    <p:sldId id="291" r:id="rId44"/>
    <p:sldId id="292" r:id="rId45"/>
    <p:sldId id="299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15A5A-F0CE-40FF-811C-0B8E4D12DB89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C57BE-DD3C-4A0C-B98E-3E0EA03A3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32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77AAF-AB74-ED03-38E2-C7C15D439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5634C-91FD-90E1-FE88-0067EB8E0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E0918-C67B-4473-3C39-34D27DCC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FD86-6F40-9AC7-A840-3103D7C6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03A4D-7B09-9BA3-ADB1-D8493616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5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8D0AC-BB55-0C0E-B3B3-BC3E00BA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5DED03-843E-37C0-1669-24F8FAE3D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D33562-6918-B9C5-A7F5-E36993CAC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60559-A588-5CD7-A98C-3EC61301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E8AEB3-2690-002C-4A34-696B7D29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AD4E97-2998-D3D5-0E6F-AA125C1B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1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47E4C-D105-9BE2-F380-632577FB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DB291B-749A-EFEC-AFCD-18A2F8F7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C240E-C0DE-60B8-2FBF-F0B56C16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C42D4-9A3E-4173-61E7-C8553949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E3303-28BF-370E-0B22-9BD1592D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409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022160-1CF5-A14D-9A81-9DAEA038E1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6720AA-B898-564D-174A-45C3F8F4B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EBBCE4-F55F-4659-354A-9C4AE13D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559EE-7F46-F55E-944D-CBBC47115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5C11F-BC2C-90AB-2CA1-6D1A7995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592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68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8A0B-984C-0978-BD02-691E8BDA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308A2D-268D-1331-EDCF-6730185B8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CB5C9D-7315-0EDD-4FE5-6A60DAD9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226B19-C956-4637-6204-75AC5298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69C76C-9206-338E-FCC7-0499C6C1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2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841F-2A92-0A2E-2D18-389BC565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7268A-C87E-C3C1-6861-B31910DEF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74642-CB6F-3579-A43F-2F787444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FA176C-0401-2D6C-BEC6-F6A28E56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368808-81B3-30FF-ECD4-4435A3D3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5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39B54-CDDA-F250-6475-86AA0C9A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D5BDD8-CA5B-03F3-42A7-87AC26EBD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A7D3E-A6A6-D0CA-4F7C-6ABF17CDF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CD654D-0A5D-F79C-75AD-B0BC9687F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E0E61D-4FE4-3D51-3604-0DECE5BFD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F2A659-BA9B-D2D8-6D76-19FB32FC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531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F0C00-779E-B232-1B37-5C612DA4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D968D-5B6C-83BE-D17C-F6CBAB373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C62D2-F415-E0A3-C75C-3390E8035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602099-BD16-7A1F-2F25-3E979A5E0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B6538A-1A1E-FFCE-AB79-7E0906B9C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6E5482-84D8-577C-41DE-45057F1E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F79174-20EC-E04C-066A-614113C4E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F6A03F-893F-EACA-902B-705A9EEC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-기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DD1A5E-1730-183F-2B78-94729B84130E}"/>
              </a:ext>
            </a:extLst>
          </p:cNvPr>
          <p:cNvSpPr txBox="1"/>
          <p:nvPr userDrawn="1"/>
        </p:nvSpPr>
        <p:spPr>
          <a:xfrm>
            <a:off x="130834" y="136525"/>
            <a:ext cx="2355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기획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9BD53-41D2-4F4D-350B-7E4DE96557F4}"/>
              </a:ext>
            </a:extLst>
          </p:cNvPr>
          <p:cNvSpPr txBox="1"/>
          <p:nvPr userDrawn="1"/>
        </p:nvSpPr>
        <p:spPr>
          <a:xfrm>
            <a:off x="9276271" y="6401451"/>
            <a:ext cx="32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201802599 </a:t>
            </a:r>
            <a:r>
              <a:rPr lang="ko-KR" altLang="en-US" sz="1600" dirty="0"/>
              <a:t>박정수</a:t>
            </a:r>
            <a:r>
              <a:rPr lang="en-US" altLang="ko-KR" sz="1600" dirty="0"/>
              <a:t>(</a:t>
            </a:r>
            <a:r>
              <a:rPr lang="ko-KR" altLang="en-US" sz="1600" dirty="0"/>
              <a:t>기획</a:t>
            </a:r>
            <a:r>
              <a:rPr lang="en-US" altLang="ko-KR" sz="1600" dirty="0"/>
              <a:t>,</a:t>
            </a:r>
            <a:r>
              <a:rPr lang="ko-KR" altLang="en-US" sz="1600" dirty="0"/>
              <a:t>개발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200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-개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54C824-102B-68CD-EAAD-02E65645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BE4F79-047F-8AF9-ADF1-07225A7E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7919A7-0E98-BF06-0A6C-B045A4B5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0371E-A309-7828-0C48-9AA6CBAA771A}"/>
              </a:ext>
            </a:extLst>
          </p:cNvPr>
          <p:cNvSpPr txBox="1"/>
          <p:nvPr userDrawn="1"/>
        </p:nvSpPr>
        <p:spPr>
          <a:xfrm>
            <a:off x="130834" y="136525"/>
            <a:ext cx="2355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개발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AC123E-FC42-E618-1BB2-641B7A95CCD4}"/>
              </a:ext>
            </a:extLst>
          </p:cNvPr>
          <p:cNvSpPr txBox="1"/>
          <p:nvPr userDrawn="1"/>
        </p:nvSpPr>
        <p:spPr>
          <a:xfrm>
            <a:off x="9276271" y="6401451"/>
            <a:ext cx="32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201802599 </a:t>
            </a:r>
            <a:r>
              <a:rPr lang="ko-KR" altLang="en-US" sz="1600" dirty="0"/>
              <a:t>박정수</a:t>
            </a:r>
            <a:r>
              <a:rPr lang="en-US" altLang="ko-KR" sz="1600" dirty="0"/>
              <a:t>(</a:t>
            </a:r>
            <a:r>
              <a:rPr lang="ko-KR" altLang="en-US" sz="1600" dirty="0"/>
              <a:t>기획</a:t>
            </a:r>
            <a:r>
              <a:rPr lang="en-US" altLang="ko-KR" sz="1600" dirty="0"/>
              <a:t>,</a:t>
            </a:r>
            <a:r>
              <a:rPr lang="ko-KR" altLang="en-US" sz="1600" dirty="0"/>
              <a:t>개발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9612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AC4B70-861C-C2D0-A281-EDB6108B6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727E37-A28B-E76F-21F2-0776799D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0CC7EA-2DF8-DDC2-C2A9-91AA0591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21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88E18-4340-1A68-D5C4-BD39BFD2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4B1C71-FF2B-AA79-D211-EE5A9380E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196FDC-9B7D-0745-7647-DD8876007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76F3AD-4B20-AC98-0611-6859E7C1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F26358-E450-96AE-F810-C08ACA82C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91C36-1518-8439-987F-B11A6370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9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EB38F2-6291-418F-9FFE-1ED8AC47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9B027E-DC32-124D-74DA-C4DA6125D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F4468-A0B5-261E-07BB-E6E699C85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FF971-F3AA-4D8A-81F1-4439E7E2611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C9C40-DA72-2208-B28D-450E6C605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59CAD6-5626-D304-0611-88D30CA57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00365-0A51-450C-9740-96ADD065D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72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jpg"/><Relationship Id="rId4" Type="http://schemas.openxmlformats.org/officeDocument/2006/relationships/image" Target="../media/image89.jpg"/><Relationship Id="rId9" Type="http://schemas.openxmlformats.org/officeDocument/2006/relationships/image" Target="../media/image94.jpg"/><Relationship Id="rId14" Type="http://schemas.openxmlformats.org/officeDocument/2006/relationships/image" Target="../media/image9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FE74E-A449-35CB-D92F-97F7A2F0D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4627"/>
            <a:ext cx="9144000" cy="335280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201802599 </a:t>
            </a:r>
            <a:r>
              <a:rPr lang="ko-KR" altLang="en-US" sz="3600" dirty="0"/>
              <a:t>박정수 기획</a:t>
            </a:r>
            <a:r>
              <a:rPr lang="en-US" altLang="ko-KR" sz="3600" dirty="0"/>
              <a:t>+</a:t>
            </a:r>
            <a:r>
              <a:rPr lang="ko-KR" altLang="en-US" sz="3600" dirty="0"/>
              <a:t>개발 진척도</a:t>
            </a:r>
            <a:br>
              <a:rPr lang="en-US" altLang="ko-KR" sz="3600" dirty="0"/>
            </a:br>
            <a:r>
              <a:rPr lang="en-US" altLang="ko-KR" sz="3600" dirty="0"/>
              <a:t>TEAM GAMJA</a:t>
            </a:r>
            <a:br>
              <a:rPr lang="en-US" altLang="ko-KR" sz="3600" dirty="0"/>
            </a:br>
            <a:r>
              <a:rPr lang="en-US" altLang="ko-KR" sz="3600" dirty="0"/>
              <a:t>Way Nd Choose</a:t>
            </a:r>
            <a:br>
              <a:rPr lang="en-US" altLang="ko-KR" sz="3600" dirty="0"/>
            </a:b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0681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2D854-066A-5491-8D71-F89F4A585FA9}"/>
              </a:ext>
            </a:extLst>
          </p:cNvPr>
          <p:cNvSpPr txBox="1"/>
          <p:nvPr/>
        </p:nvSpPr>
        <p:spPr>
          <a:xfrm>
            <a:off x="2177143" y="339634"/>
            <a:ext cx="5512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지도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30A47-BA84-2383-450F-CBC00D4492C2}"/>
              </a:ext>
            </a:extLst>
          </p:cNvPr>
          <p:cNvSpPr txBox="1"/>
          <p:nvPr/>
        </p:nvSpPr>
        <p:spPr>
          <a:xfrm>
            <a:off x="670560" y="1280474"/>
            <a:ext cx="107550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지도는 </a:t>
            </a:r>
            <a:r>
              <a:rPr lang="en-US" altLang="ko-KR" dirty="0"/>
              <a:t>13*13</a:t>
            </a:r>
            <a:r>
              <a:rPr lang="ko-KR" altLang="en-US" dirty="0"/>
              <a:t>의 육각형 </a:t>
            </a:r>
            <a:r>
              <a:rPr lang="ko-KR" altLang="en-US" dirty="0" err="1"/>
              <a:t>타일맵으로</a:t>
            </a:r>
            <a:r>
              <a:rPr lang="ko-KR" altLang="en-US" dirty="0"/>
              <a:t> 이루어진다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지도는 </a:t>
            </a:r>
            <a:r>
              <a:rPr lang="en-US" altLang="ko-KR" dirty="0"/>
              <a:t>2</a:t>
            </a:r>
            <a:r>
              <a:rPr lang="ko-KR" altLang="en-US" dirty="0"/>
              <a:t>면 혹은 </a:t>
            </a:r>
            <a:r>
              <a:rPr lang="en-US" altLang="ko-KR" dirty="0"/>
              <a:t>3</a:t>
            </a:r>
            <a:r>
              <a:rPr lang="ko-KR" altLang="en-US" dirty="0"/>
              <a:t>면이 바다로 이루어지고 특정한 절차를 통해 환경이 생성된다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마을 </a:t>
            </a:r>
            <a:r>
              <a:rPr lang="en-US" altLang="ko-KR" dirty="0"/>
              <a:t>4</a:t>
            </a:r>
            <a:r>
              <a:rPr lang="ko-KR" altLang="en-US" dirty="0"/>
              <a:t>개와 도시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성채 </a:t>
            </a:r>
            <a:r>
              <a:rPr lang="en-US" altLang="ko-KR" dirty="0"/>
              <a:t>2</a:t>
            </a:r>
            <a:r>
              <a:rPr lang="ko-KR" altLang="en-US" dirty="0"/>
              <a:t>개가 생성된다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플레이어는 현재 이벤트를 완료한 상태에서 이동이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정착지에서 이벤트를 완료한 상태라면</a:t>
            </a:r>
            <a:endParaRPr lang="en-US" altLang="ko-KR" dirty="0"/>
          </a:p>
          <a:p>
            <a:r>
              <a:rPr lang="ko-KR" altLang="en-US" dirty="0"/>
              <a:t>현재 정착지에서 제일 가까운 다른 정착지 </a:t>
            </a:r>
            <a:r>
              <a:rPr lang="en-US" altLang="ko-KR" dirty="0"/>
              <a:t>3</a:t>
            </a:r>
            <a:r>
              <a:rPr lang="ko-KR" altLang="en-US" dirty="0"/>
              <a:t>개 중 하나를 선택해 이동할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정착지에서 이동을 시작할 경우 목표 정착지까지</a:t>
            </a:r>
            <a:endParaRPr lang="en-US" altLang="ko-KR" dirty="0"/>
          </a:p>
          <a:p>
            <a:r>
              <a:rPr lang="ko-KR" altLang="en-US" dirty="0"/>
              <a:t>거리의 </a:t>
            </a:r>
            <a:r>
              <a:rPr lang="en-US" altLang="ko-KR" dirty="0"/>
              <a:t>40%~60%</a:t>
            </a:r>
            <a:r>
              <a:rPr lang="ko-KR" altLang="en-US" dirty="0"/>
              <a:t>의 거리를 이동한 후</a:t>
            </a:r>
            <a:r>
              <a:rPr lang="en-US" altLang="ko-KR" dirty="0"/>
              <a:t> </a:t>
            </a:r>
            <a:r>
              <a:rPr lang="ko-KR" altLang="en-US" dirty="0"/>
              <a:t>정지해 야외 이벤트를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경우 </a:t>
            </a:r>
            <a:r>
              <a:rPr lang="en-US" altLang="ko-KR" dirty="0"/>
              <a:t>1</a:t>
            </a:r>
            <a:r>
              <a:rPr lang="ko-KR" altLang="en-US" dirty="0"/>
              <a:t>턴이 흐르고 정신력을 소모한다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야외에서 이벤트를 완료한 상태라면</a:t>
            </a:r>
            <a:endParaRPr lang="en-US" altLang="ko-KR" dirty="0"/>
          </a:p>
          <a:p>
            <a:r>
              <a:rPr lang="ko-KR" altLang="en-US" dirty="0"/>
              <a:t>야외 이벤트 이전에 목표로 설정된 정착지를 향해 나머지 거리를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야외에서 이동을 시작할 경우 도중에 정지하지 않고</a:t>
            </a:r>
            <a:endParaRPr lang="en-US" altLang="ko-KR" dirty="0"/>
          </a:p>
          <a:p>
            <a:r>
              <a:rPr lang="ko-KR" altLang="en-US" dirty="0"/>
              <a:t>목표 정착지까지 이동한 후 이벤트 </a:t>
            </a:r>
            <a:r>
              <a:rPr lang="en-US" altLang="ko-KR" dirty="0"/>
              <a:t>3</a:t>
            </a:r>
            <a:r>
              <a:rPr lang="ko-KR" altLang="en-US" dirty="0"/>
              <a:t>가지 중 하나를 선택한다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경우 턴이 흐르지 않고 정신력을 소모하지도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922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5BC7ED-FB82-D7F6-7841-B691FBCDFF58}"/>
              </a:ext>
            </a:extLst>
          </p:cNvPr>
          <p:cNvSpPr txBox="1"/>
          <p:nvPr/>
        </p:nvSpPr>
        <p:spPr>
          <a:xfrm>
            <a:off x="2011679" y="455096"/>
            <a:ext cx="435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정착지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071454-9679-C16C-CD65-F61AF9A196F0}"/>
              </a:ext>
            </a:extLst>
          </p:cNvPr>
          <p:cNvSpPr txBox="1"/>
          <p:nvPr/>
        </p:nvSpPr>
        <p:spPr>
          <a:xfrm>
            <a:off x="705393" y="1741714"/>
            <a:ext cx="110424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플레이어가 이벤트를 수행하는 장소는 정착지와 야외로 나뉜다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정착지에는 마을</a:t>
            </a:r>
            <a:r>
              <a:rPr lang="en-US" altLang="ko-KR" dirty="0"/>
              <a:t>, </a:t>
            </a:r>
            <a:r>
              <a:rPr lang="ko-KR" altLang="en-US" dirty="0"/>
              <a:t>도시</a:t>
            </a:r>
            <a:r>
              <a:rPr lang="en-US" altLang="ko-KR" dirty="0"/>
              <a:t>, </a:t>
            </a:r>
            <a:r>
              <a:rPr lang="ko-KR" altLang="en-US" dirty="0"/>
              <a:t>성채가 있고 매 지도마다 </a:t>
            </a:r>
            <a:r>
              <a:rPr lang="en-US" altLang="ko-KR" dirty="0"/>
              <a:t>4,2,2</a:t>
            </a:r>
            <a:r>
              <a:rPr lang="ko-KR" altLang="en-US" dirty="0"/>
              <a:t>개가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정착지에는 정착지별 장소가 존재하고 주변 환경에 따라 장소의 레벨이 배정된다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정착지에는 거주지 장소</a:t>
            </a:r>
            <a:r>
              <a:rPr lang="en-US" altLang="ko-KR" dirty="0"/>
              <a:t>, </a:t>
            </a:r>
            <a:r>
              <a:rPr lang="ko-KR" altLang="en-US" dirty="0"/>
              <a:t>시장 장소</a:t>
            </a:r>
            <a:r>
              <a:rPr lang="en-US" altLang="ko-KR" dirty="0"/>
              <a:t>, </a:t>
            </a:r>
            <a:r>
              <a:rPr lang="ko-KR" altLang="en-US" dirty="0"/>
              <a:t>사원 장소가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도시에는 기본 장소에 추가해 도서관 장소가</a:t>
            </a:r>
            <a:r>
              <a:rPr lang="en-US" altLang="ko-KR" dirty="0"/>
              <a:t>, </a:t>
            </a:r>
            <a:r>
              <a:rPr lang="ko-KR" altLang="en-US" dirty="0"/>
              <a:t>성채에는 기본 장소에 추가해 극장</a:t>
            </a:r>
            <a:r>
              <a:rPr lang="en-US" altLang="ko-KR" dirty="0"/>
              <a:t>, </a:t>
            </a:r>
            <a:r>
              <a:rPr lang="ko-KR" altLang="en-US" dirty="0"/>
              <a:t>아카데미 장소가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정착지에서 이벤트를 진행할 때 마다 해당 정착지에 불편 토큰이 쌓인다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정착지에서 실행하는 이벤트는 주어진 이벤트 중 선택해 실행하는 방식이며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정착지에서 이벤트를 선택 할 때마다 해당 정착지의 불편 토큰 개수에 비례해 정신력이 추가로 감소한다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정착지에서 이벤트를 실행할 때마다 다른 모든 정착지의 불편 토큰이 감소한다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1132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C864C-B6A4-CE38-8AA2-B7271C031419}"/>
              </a:ext>
            </a:extLst>
          </p:cNvPr>
          <p:cNvSpPr txBox="1"/>
          <p:nvPr/>
        </p:nvSpPr>
        <p:spPr>
          <a:xfrm>
            <a:off x="2464526" y="339634"/>
            <a:ext cx="44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이벤트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95DEA-7E91-BD20-5AE0-F605A0AA6F6D}"/>
              </a:ext>
            </a:extLst>
          </p:cNvPr>
          <p:cNvSpPr txBox="1"/>
          <p:nvPr/>
        </p:nvSpPr>
        <p:spPr>
          <a:xfrm>
            <a:off x="357051" y="1440053"/>
            <a:ext cx="56083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이벤트의 분류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일반 이벤트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연계 이벤트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퀘스트 이벤트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 등장 종류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일반 이벤트 </a:t>
            </a:r>
            <a:r>
              <a:rPr lang="en-US" altLang="ko-KR" dirty="0"/>
              <a:t>– </a:t>
            </a:r>
            <a:r>
              <a:rPr lang="ko-KR" altLang="en-US" dirty="0"/>
              <a:t>마을</a:t>
            </a:r>
            <a:r>
              <a:rPr lang="en-US" altLang="ko-KR" dirty="0"/>
              <a:t>,</a:t>
            </a:r>
            <a:r>
              <a:rPr lang="ko-KR" altLang="en-US" dirty="0"/>
              <a:t>도시</a:t>
            </a:r>
            <a:r>
              <a:rPr lang="en-US" altLang="ko-KR" dirty="0"/>
              <a:t>,</a:t>
            </a:r>
            <a:r>
              <a:rPr lang="ko-KR" altLang="en-US" dirty="0"/>
              <a:t>성채</a:t>
            </a:r>
            <a:r>
              <a:rPr lang="en-US" altLang="ko-KR" dirty="0"/>
              <a:t>,</a:t>
            </a:r>
            <a:r>
              <a:rPr lang="ko-KR" altLang="en-US" dirty="0"/>
              <a:t>외부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연계 이벤트</a:t>
            </a:r>
            <a:r>
              <a:rPr lang="en-US" altLang="ko-KR" dirty="0"/>
              <a:t> – </a:t>
            </a:r>
            <a:r>
              <a:rPr lang="ko-KR" altLang="en-US" dirty="0"/>
              <a:t>마을</a:t>
            </a:r>
            <a:r>
              <a:rPr lang="en-US" altLang="ko-KR" dirty="0"/>
              <a:t>,</a:t>
            </a:r>
            <a:r>
              <a:rPr lang="ko-KR" altLang="en-US" dirty="0"/>
              <a:t>도시</a:t>
            </a:r>
            <a:r>
              <a:rPr lang="en-US" altLang="ko-KR" dirty="0"/>
              <a:t>,</a:t>
            </a:r>
            <a:r>
              <a:rPr lang="ko-KR" altLang="en-US" dirty="0"/>
              <a:t>성채</a:t>
            </a:r>
            <a:r>
              <a:rPr lang="en-US" altLang="ko-KR" dirty="0"/>
              <a:t>,</a:t>
            </a:r>
            <a:r>
              <a:rPr lang="ko-KR" altLang="en-US" dirty="0"/>
              <a:t>외부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퀘스트 이벤트 </a:t>
            </a:r>
            <a:r>
              <a:rPr lang="en-US" altLang="ko-KR" dirty="0"/>
              <a:t>– </a:t>
            </a:r>
            <a:r>
              <a:rPr lang="ko-KR" altLang="en-US" dirty="0"/>
              <a:t>마을</a:t>
            </a:r>
            <a:r>
              <a:rPr lang="en-US" altLang="ko-KR" dirty="0"/>
              <a:t>,</a:t>
            </a:r>
            <a:r>
              <a:rPr lang="ko-KR" altLang="en-US" dirty="0"/>
              <a:t>도시</a:t>
            </a:r>
            <a:r>
              <a:rPr lang="en-US" altLang="ko-KR" dirty="0"/>
              <a:t>,</a:t>
            </a:r>
            <a:r>
              <a:rPr lang="ko-KR" altLang="en-US" dirty="0"/>
              <a:t>성채</a:t>
            </a:r>
            <a:r>
              <a:rPr lang="en-US" altLang="ko-KR" dirty="0"/>
              <a:t>,</a:t>
            </a:r>
            <a:r>
              <a:rPr lang="ko-KR" altLang="en-US" dirty="0"/>
              <a:t>아무 정착지</a:t>
            </a:r>
            <a:r>
              <a:rPr lang="en-US" altLang="ko-KR" dirty="0"/>
              <a:t>,</a:t>
            </a:r>
            <a:r>
              <a:rPr lang="ko-KR" altLang="en-US" dirty="0"/>
              <a:t>외부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 등장 장소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마을 </a:t>
            </a:r>
            <a:r>
              <a:rPr lang="en-US" altLang="ko-KR" dirty="0"/>
              <a:t>– </a:t>
            </a:r>
            <a:r>
              <a:rPr lang="ko-KR" altLang="en-US" dirty="0"/>
              <a:t>거주지</a:t>
            </a:r>
            <a:r>
              <a:rPr lang="en-US" altLang="ko-KR" dirty="0"/>
              <a:t>,</a:t>
            </a:r>
            <a:r>
              <a:rPr lang="ko-KR" altLang="en-US" dirty="0"/>
              <a:t>시장</a:t>
            </a:r>
            <a:r>
              <a:rPr lang="en-US" altLang="ko-KR" dirty="0"/>
              <a:t>,</a:t>
            </a:r>
            <a:r>
              <a:rPr lang="ko-KR" altLang="en-US" dirty="0"/>
              <a:t>사원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도시 </a:t>
            </a:r>
            <a:r>
              <a:rPr lang="en-US" altLang="ko-KR" dirty="0"/>
              <a:t>– </a:t>
            </a:r>
            <a:r>
              <a:rPr lang="ko-KR" altLang="en-US" dirty="0"/>
              <a:t>거주지</a:t>
            </a:r>
            <a:r>
              <a:rPr lang="en-US" altLang="ko-KR" dirty="0"/>
              <a:t>,</a:t>
            </a:r>
            <a:r>
              <a:rPr lang="ko-KR" altLang="en-US" dirty="0"/>
              <a:t>시장</a:t>
            </a:r>
            <a:r>
              <a:rPr lang="en-US" altLang="ko-KR" dirty="0"/>
              <a:t>,</a:t>
            </a:r>
            <a:r>
              <a:rPr lang="ko-KR" altLang="en-US" dirty="0"/>
              <a:t>사원</a:t>
            </a:r>
            <a:r>
              <a:rPr lang="en-US" altLang="ko-KR" dirty="0"/>
              <a:t>,</a:t>
            </a:r>
            <a:r>
              <a:rPr lang="ko-KR" altLang="en-US" dirty="0"/>
              <a:t>도서관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성채 </a:t>
            </a:r>
            <a:r>
              <a:rPr lang="en-US" altLang="ko-KR" dirty="0"/>
              <a:t>– </a:t>
            </a:r>
            <a:r>
              <a:rPr lang="ko-KR" altLang="en-US" dirty="0"/>
              <a:t>거주지</a:t>
            </a:r>
            <a:r>
              <a:rPr lang="en-US" altLang="ko-KR" dirty="0"/>
              <a:t>,</a:t>
            </a:r>
            <a:r>
              <a:rPr lang="ko-KR" altLang="en-US" dirty="0"/>
              <a:t>시장</a:t>
            </a:r>
            <a:r>
              <a:rPr lang="en-US" altLang="ko-KR" dirty="0"/>
              <a:t>,</a:t>
            </a:r>
            <a:r>
              <a:rPr lang="ko-KR" altLang="en-US" dirty="0"/>
              <a:t>사원</a:t>
            </a:r>
            <a:r>
              <a:rPr lang="en-US" altLang="ko-KR" dirty="0"/>
              <a:t>,</a:t>
            </a:r>
            <a:r>
              <a:rPr lang="ko-KR" altLang="en-US" dirty="0"/>
              <a:t>극장</a:t>
            </a:r>
            <a:r>
              <a:rPr lang="en-US" altLang="ko-KR" dirty="0"/>
              <a:t>,</a:t>
            </a:r>
            <a:r>
              <a:rPr lang="ko-KR" altLang="en-US" dirty="0"/>
              <a:t>아카데미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외부 </a:t>
            </a:r>
            <a:r>
              <a:rPr lang="en-US" altLang="ko-KR" dirty="0"/>
              <a:t>– </a:t>
            </a:r>
            <a:r>
              <a:rPr lang="ko-KR" altLang="en-US" dirty="0"/>
              <a:t>없음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이벤트 요구 장소 레벨 </a:t>
            </a:r>
            <a:r>
              <a:rPr lang="en-US" altLang="ko-KR" dirty="0"/>
              <a:t>– </a:t>
            </a:r>
            <a:r>
              <a:rPr lang="ko-KR" altLang="en-US" dirty="0"/>
              <a:t>낮음</a:t>
            </a:r>
            <a:r>
              <a:rPr lang="en-US" altLang="ko-KR" dirty="0"/>
              <a:t>,</a:t>
            </a:r>
            <a:r>
              <a:rPr lang="ko-KR" altLang="en-US" dirty="0"/>
              <a:t>중간</a:t>
            </a:r>
            <a:r>
              <a:rPr lang="en-US" altLang="ko-KR" dirty="0"/>
              <a:t>,</a:t>
            </a:r>
            <a:r>
              <a:rPr lang="ko-KR" altLang="en-US" dirty="0"/>
              <a:t>높음</a:t>
            </a:r>
            <a:r>
              <a:rPr lang="en-US" altLang="ko-KR" dirty="0"/>
              <a:t>,</a:t>
            </a:r>
            <a:r>
              <a:rPr lang="ko-KR" altLang="en-US" dirty="0"/>
              <a:t>상관없음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90314-198A-29F6-2DFF-EBB98A06244B}"/>
              </a:ext>
            </a:extLst>
          </p:cNvPr>
          <p:cNvSpPr txBox="1"/>
          <p:nvPr/>
        </p:nvSpPr>
        <p:spPr>
          <a:xfrm>
            <a:off x="6313714" y="1440053"/>
            <a:ext cx="4815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요구 환경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상관 없음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숲 있음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강 있음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언덕 있음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산 있음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바다 있음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B9B80-C301-502D-4C98-977F4B5E4280}"/>
              </a:ext>
            </a:extLst>
          </p:cNvPr>
          <p:cNvSpPr txBox="1"/>
          <p:nvPr/>
        </p:nvSpPr>
        <p:spPr>
          <a:xfrm>
            <a:off x="6313714" y="3763115"/>
            <a:ext cx="4815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요구 계절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상관 없음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여름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겨울</a:t>
            </a:r>
          </a:p>
        </p:txBody>
      </p:sp>
    </p:spTree>
    <p:extLst>
      <p:ext uri="{BB962C8B-B14F-4D97-AF65-F5344CB8AC3E}">
        <p14:creationId xmlns:p14="http://schemas.microsoft.com/office/powerpoint/2010/main" val="301702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1839E0-C148-FA1B-AB2B-10FBAD5738E5}"/>
              </a:ext>
            </a:extLst>
          </p:cNvPr>
          <p:cNvSpPr txBox="1"/>
          <p:nvPr/>
        </p:nvSpPr>
        <p:spPr>
          <a:xfrm>
            <a:off x="2237199" y="470263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이벤트 등장</a:t>
            </a:r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D151A-3277-230C-EDCF-1E221000AC66}"/>
              </a:ext>
            </a:extLst>
          </p:cNvPr>
          <p:cNvSpPr txBox="1"/>
          <p:nvPr/>
        </p:nvSpPr>
        <p:spPr>
          <a:xfrm>
            <a:off x="330926" y="1317734"/>
            <a:ext cx="91004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야외 이벤트 조우</a:t>
            </a:r>
            <a:endParaRPr lang="en-US" altLang="ko-KR" dirty="0"/>
          </a:p>
          <a:p>
            <a:r>
              <a:rPr lang="ko-KR" altLang="en-US" dirty="0"/>
              <a:t>야외 이벤트는 가능한 이벤트 풀 중 무작위로 </a:t>
            </a:r>
            <a:r>
              <a:rPr lang="en-US" altLang="ko-KR" dirty="0"/>
              <a:t>1</a:t>
            </a:r>
            <a:r>
              <a:rPr lang="ko-KR" altLang="en-US" dirty="0"/>
              <a:t>가지가 즉시 나타난다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야외에서 실행하는 이벤트는 턴을 소모하지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정착지 이벤트</a:t>
            </a:r>
            <a:endParaRPr lang="en-US" altLang="ko-KR" dirty="0"/>
          </a:p>
          <a:p>
            <a:r>
              <a:rPr lang="ko-KR" altLang="en-US" dirty="0"/>
              <a:t>정착지 이벤트는 가능한 이벤트 풀 중 특정 기준에 따라 </a:t>
            </a:r>
            <a:r>
              <a:rPr lang="en-US" altLang="ko-KR" dirty="0"/>
              <a:t>3</a:t>
            </a:r>
            <a:r>
              <a:rPr lang="ko-KR" altLang="en-US" dirty="0"/>
              <a:t>가지가 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제시되는 이벤트들은 서로 다른 장소에서 등장하는 이벤트다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제시되는 장소 </a:t>
            </a:r>
            <a:r>
              <a:rPr lang="en-US" altLang="ko-KR" dirty="0"/>
              <a:t>3</a:t>
            </a:r>
            <a:r>
              <a:rPr lang="ko-KR" altLang="en-US" dirty="0"/>
              <a:t>가지 중 하나를 선택한다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장소 미리보기 </a:t>
            </a:r>
            <a:r>
              <a:rPr lang="en-US" altLang="ko-KR" dirty="0"/>
              <a:t>UI</a:t>
            </a:r>
            <a:r>
              <a:rPr lang="ko-KR" altLang="en-US" dirty="0"/>
              <a:t>에서는 해당 장소 이벤트의 정보를 공개하지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퀘스트</a:t>
            </a:r>
            <a:r>
              <a:rPr lang="en-US" altLang="ko-KR" dirty="0"/>
              <a:t>,</a:t>
            </a:r>
            <a:r>
              <a:rPr lang="ko-KR" altLang="en-US" dirty="0"/>
              <a:t>연계</a:t>
            </a:r>
            <a:r>
              <a:rPr lang="en-US" altLang="ko-KR" dirty="0"/>
              <a:t>,</a:t>
            </a:r>
            <a:r>
              <a:rPr lang="ko-KR" altLang="en-US" dirty="0"/>
              <a:t>일반 이벤트에 따라 해당 장소의 설명 텍스트와</a:t>
            </a:r>
            <a:r>
              <a:rPr lang="en-US" altLang="ko-KR" dirty="0"/>
              <a:t> UI </a:t>
            </a:r>
            <a:r>
              <a:rPr lang="ko-KR" altLang="en-US" dirty="0"/>
              <a:t>테두리가 변경된다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가지 중 하나를 선택해 수행하면 그 이벤트는 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정착지에서 다른 정착지로 이동하지 않는 한 나머지 이벤트를</a:t>
            </a:r>
            <a:endParaRPr lang="en-US" altLang="ko-KR" dirty="0"/>
          </a:p>
          <a:p>
            <a:r>
              <a:rPr lang="ko-KR" altLang="en-US" dirty="0"/>
              <a:t>추가로 선택해 수행할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정착지에서 이벤트를 위한 장소를 선택하면 정신력을 소모하고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정착지에서 이벤트를 완료할 때 마다 </a:t>
            </a:r>
            <a:r>
              <a:rPr lang="en-US" altLang="ko-KR" dirty="0"/>
              <a:t>1</a:t>
            </a:r>
            <a:r>
              <a:rPr lang="ko-KR" altLang="en-US" dirty="0"/>
              <a:t>턴이 흐른다</a:t>
            </a:r>
            <a:r>
              <a:rPr lang="en-US" altLang="ko-KR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692695-6D56-D71C-E5C6-298E99552607}"/>
              </a:ext>
            </a:extLst>
          </p:cNvPr>
          <p:cNvSpPr/>
          <p:nvPr/>
        </p:nvSpPr>
        <p:spPr>
          <a:xfrm>
            <a:off x="7341326" y="4370859"/>
            <a:ext cx="4676503" cy="23388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21BAE1-3C18-7187-791B-E50EAABD068C}"/>
              </a:ext>
            </a:extLst>
          </p:cNvPr>
          <p:cNvSpPr/>
          <p:nvPr/>
        </p:nvSpPr>
        <p:spPr>
          <a:xfrm>
            <a:off x="7606938" y="4593490"/>
            <a:ext cx="1267097" cy="19112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BDD276-905F-EE53-ED1B-B1A7A936953A}"/>
              </a:ext>
            </a:extLst>
          </p:cNvPr>
          <p:cNvSpPr/>
          <p:nvPr/>
        </p:nvSpPr>
        <p:spPr>
          <a:xfrm>
            <a:off x="9102633" y="4584641"/>
            <a:ext cx="1267097" cy="19112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53A1C7-906F-9F4D-742C-EB81DDD904D6}"/>
              </a:ext>
            </a:extLst>
          </p:cNvPr>
          <p:cNvSpPr/>
          <p:nvPr/>
        </p:nvSpPr>
        <p:spPr>
          <a:xfrm>
            <a:off x="10600508" y="4584641"/>
            <a:ext cx="1267097" cy="19112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4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C18E1-5AAF-940F-1BD6-E3A7C9891A0B}"/>
              </a:ext>
            </a:extLst>
          </p:cNvPr>
          <p:cNvSpPr txBox="1"/>
          <p:nvPr/>
        </p:nvSpPr>
        <p:spPr>
          <a:xfrm>
            <a:off x="2133600" y="409303"/>
            <a:ext cx="7106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이벤트 등장 분류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172D6-3402-E0FC-FA8F-9AB49F4A0C57}"/>
              </a:ext>
            </a:extLst>
          </p:cNvPr>
          <p:cNvSpPr txBox="1"/>
          <p:nvPr/>
        </p:nvSpPr>
        <p:spPr>
          <a:xfrm>
            <a:off x="461554" y="1497874"/>
            <a:ext cx="109902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이벤트</a:t>
            </a:r>
            <a:r>
              <a:rPr lang="en-US" altLang="ko-KR" dirty="0"/>
              <a:t>, </a:t>
            </a:r>
            <a:r>
              <a:rPr lang="ko-KR" altLang="en-US" dirty="0"/>
              <a:t>연계 이벤트</a:t>
            </a:r>
            <a:r>
              <a:rPr lang="en-US" altLang="ko-KR" dirty="0"/>
              <a:t>, </a:t>
            </a:r>
            <a:r>
              <a:rPr lang="ko-KR" altLang="en-US" dirty="0"/>
              <a:t>퀘스트 이벤트로 분류된다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 이벤트는 특징 없는 이벤트다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정착지</a:t>
            </a:r>
            <a:r>
              <a:rPr lang="en-US" altLang="ko-KR" dirty="0"/>
              <a:t> </a:t>
            </a:r>
            <a:r>
              <a:rPr lang="ko-KR" altLang="en-US" dirty="0"/>
              <a:t>종류</a:t>
            </a:r>
            <a:r>
              <a:rPr lang="en-US" altLang="ko-KR" dirty="0"/>
              <a:t>, </a:t>
            </a:r>
            <a:r>
              <a:rPr lang="ko-KR" altLang="en-US" dirty="0"/>
              <a:t>정착지 장소</a:t>
            </a:r>
            <a:r>
              <a:rPr lang="en-US" altLang="ko-KR" dirty="0"/>
              <a:t>, </a:t>
            </a:r>
            <a:r>
              <a:rPr lang="ko-KR" altLang="en-US" dirty="0"/>
              <a:t>장소 레벨</a:t>
            </a:r>
            <a:r>
              <a:rPr lang="en-US" altLang="ko-KR" dirty="0"/>
              <a:t>, </a:t>
            </a:r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계절에 따라 분류돼 출현한다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연계 이벤트는 일반 이벤트에 선행 조건이 추가된 이벤트다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선행 조건으로는 특정 이벤트의 성공 여부와 선택한 선택지 종류</a:t>
            </a:r>
            <a:r>
              <a:rPr lang="en-US" altLang="ko-KR" dirty="0"/>
              <a:t>, </a:t>
            </a:r>
            <a:r>
              <a:rPr lang="ko-KR" altLang="en-US" dirty="0"/>
              <a:t>특정 경험 보유</a:t>
            </a:r>
            <a:r>
              <a:rPr lang="en-US" altLang="ko-KR" dirty="0"/>
              <a:t>, </a:t>
            </a:r>
            <a:r>
              <a:rPr lang="ko-KR" altLang="en-US" dirty="0"/>
              <a:t>특정 특성 보유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특정 테마 레벨이 특정 수치 이상</a:t>
            </a:r>
            <a:r>
              <a:rPr lang="en-US" altLang="ko-KR" dirty="0"/>
              <a:t>, </a:t>
            </a:r>
            <a:r>
              <a:rPr lang="ko-KR" altLang="en-US" dirty="0"/>
              <a:t>특정 기술 레벨이 특정 수치 이상일 때 등장할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퀘스트 이벤트는 현재 보유한 퀘스트에 따라 변동된다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이벤트와 연계 이벤트보다 먼저 등장하며 퀘스트 이벤트 성공 시 해당 퀘스트의 진행도가 올라간다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4767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1A2054-52B0-193B-8FFA-7F68BE8C9133}"/>
              </a:ext>
            </a:extLst>
          </p:cNvPr>
          <p:cNvSpPr txBox="1"/>
          <p:nvPr/>
        </p:nvSpPr>
        <p:spPr>
          <a:xfrm>
            <a:off x="2368731" y="226423"/>
            <a:ext cx="5373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퀘스트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138C6-41F3-D97A-7A26-83907A0EEB8D}"/>
              </a:ext>
            </a:extLst>
          </p:cNvPr>
          <p:cNvSpPr txBox="1"/>
          <p:nvPr/>
        </p:nvSpPr>
        <p:spPr>
          <a:xfrm>
            <a:off x="627017" y="1271452"/>
            <a:ext cx="103544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퀘스트는 줄기가 이어진 퀘스트의 묶음이고 게임 승리를 위한 요소다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퀘스트는 게임 도중 하나만 보유할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퀘스트를 완료해 현재 퀘스트가 없는 상태라면</a:t>
            </a:r>
            <a:endParaRPr lang="en-US" altLang="ko-KR" dirty="0"/>
          </a:p>
          <a:p>
            <a:r>
              <a:rPr lang="ko-KR" altLang="en-US" dirty="0"/>
              <a:t>직전 퀘스트를 완료한 날짜를 시작으로 </a:t>
            </a:r>
            <a:r>
              <a:rPr lang="en-US" altLang="ko-KR" dirty="0"/>
              <a:t>3</a:t>
            </a:r>
            <a:r>
              <a:rPr lang="ko-KR" altLang="en-US" dirty="0"/>
              <a:t>년 내에 최대 </a:t>
            </a:r>
            <a:r>
              <a:rPr lang="en-US" altLang="ko-KR" dirty="0"/>
              <a:t>1</a:t>
            </a:r>
            <a:r>
              <a:rPr lang="ko-KR" altLang="en-US" dirty="0"/>
              <a:t>개의 퀘스트가 제공된다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퀘스트를 얻는 방법은 게임 시작 전 시작 퀘스트를 선택한 후 게임을 시작하거나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지도 이동 중 일정 확률로 이벤트 대신 퀘스트를 획득할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퀘스트는 등장하는 즉시 수락된다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퀘스트는 연계 퀘스트와 일반 퀘스트가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연계 퀘스트는 특정 조건을 성립하면 일반 퀘스트보다 앞서 등장한다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진행 데이터에 없는 퀘스트를 수락하면 진행 데이터에 그 퀘스트를 추가하고</a:t>
            </a:r>
            <a:endParaRPr lang="en-US" altLang="ko-KR" dirty="0"/>
          </a:p>
          <a:p>
            <a:r>
              <a:rPr lang="ko-KR" altLang="en-US" dirty="0"/>
              <a:t>그 이후부터 시작 퀘스트로 해당 퀘스트를 선택할 수 있게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퀘스트의 마지막 이벤트를 성공하면 게임 승리를 선언하고 게임을 완료할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이벤트를 성공하고 승리를 선언하지 않는다면 보상을 얻고 게임을 계속할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2479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F66A0-1D17-F772-4AB9-E7300EB3A930}"/>
              </a:ext>
            </a:extLst>
          </p:cNvPr>
          <p:cNvSpPr txBox="1"/>
          <p:nvPr/>
        </p:nvSpPr>
        <p:spPr>
          <a:xfrm>
            <a:off x="2185851" y="235131"/>
            <a:ext cx="5686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퀘스트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F20E8-3214-563C-D203-591744427C99}"/>
              </a:ext>
            </a:extLst>
          </p:cNvPr>
          <p:cNvSpPr txBox="1"/>
          <p:nvPr/>
        </p:nvSpPr>
        <p:spPr>
          <a:xfrm>
            <a:off x="653143" y="1393371"/>
            <a:ext cx="94836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</a:t>
            </a:r>
            <a:r>
              <a:rPr lang="en-US" altLang="ko-KR" dirty="0"/>
              <a:t>/</a:t>
            </a:r>
            <a:r>
              <a:rPr lang="ko-KR" altLang="en-US" dirty="0"/>
              <a:t>승</a:t>
            </a:r>
            <a:r>
              <a:rPr lang="en-US" altLang="ko-KR" dirty="0"/>
              <a:t>/</a:t>
            </a:r>
            <a:r>
              <a:rPr lang="ko-KR" altLang="en-US" dirty="0"/>
              <a:t>전</a:t>
            </a:r>
            <a:r>
              <a:rPr lang="en-US" altLang="ko-KR" dirty="0"/>
              <a:t>/</a:t>
            </a:r>
            <a:r>
              <a:rPr lang="ko-KR" altLang="en-US" dirty="0"/>
              <a:t>결로 나뉜다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 </a:t>
            </a:r>
            <a:r>
              <a:rPr lang="en-US" altLang="ko-KR" dirty="0"/>
              <a:t>: </a:t>
            </a:r>
            <a:r>
              <a:rPr lang="ko-KR" altLang="en-US" dirty="0"/>
              <a:t>퀘스트를 받는 이벤트이며 이벤트의 역할을 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승 </a:t>
            </a:r>
            <a:r>
              <a:rPr lang="en-US" altLang="ko-KR" dirty="0"/>
              <a:t>: </a:t>
            </a:r>
            <a:r>
              <a:rPr lang="ko-KR" altLang="en-US" dirty="0"/>
              <a:t>기 단계를 끝내면 해금</a:t>
            </a:r>
            <a:endParaRPr lang="en-US" altLang="ko-KR" dirty="0"/>
          </a:p>
          <a:p>
            <a:r>
              <a:rPr lang="ko-KR" altLang="en-US" dirty="0"/>
              <a:t>시간 상 이어지지 않는 복수의 이벤트로 구성된다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 </a:t>
            </a:r>
            <a:r>
              <a:rPr lang="en-US" altLang="ko-KR" dirty="0"/>
              <a:t>: </a:t>
            </a:r>
            <a:r>
              <a:rPr lang="ko-KR" altLang="en-US" dirty="0"/>
              <a:t>승 단계 이벤트 </a:t>
            </a:r>
            <a:r>
              <a:rPr lang="en-US" altLang="ko-KR" dirty="0"/>
              <a:t>70%</a:t>
            </a:r>
            <a:r>
              <a:rPr lang="ko-KR" altLang="en-US" dirty="0"/>
              <a:t>를 완료한 후 부터 승 이벤트를 해결할 때 마다 승 단계 이벤트 진행도에 비례해 </a:t>
            </a:r>
            <a:r>
              <a:rPr lang="en-US" altLang="ko-KR" dirty="0"/>
              <a:t>0%~100% </a:t>
            </a:r>
            <a:r>
              <a:rPr lang="ko-KR" altLang="en-US" dirty="0"/>
              <a:t>확률로 전 단계로 해금</a:t>
            </a:r>
            <a:endParaRPr lang="en-US" altLang="ko-KR" dirty="0"/>
          </a:p>
          <a:p>
            <a:r>
              <a:rPr lang="ko-KR" altLang="en-US" dirty="0"/>
              <a:t>시간 상 이어지는 복수의 이벤트로 구성된다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 </a:t>
            </a:r>
            <a:r>
              <a:rPr lang="en-US" altLang="ko-KR" dirty="0"/>
              <a:t>: </a:t>
            </a:r>
            <a:r>
              <a:rPr lang="ko-KR" altLang="en-US" dirty="0"/>
              <a:t>전 단계 이벤트를 모두 완료하면 해금</a:t>
            </a:r>
            <a:endParaRPr lang="en-US" altLang="ko-KR" dirty="0"/>
          </a:p>
          <a:p>
            <a:r>
              <a:rPr lang="ko-KR" altLang="en-US" dirty="0"/>
              <a:t>퀘스트에서 성공한 이벤트의 비율을 포함한 기술 체크로 성공 혹은 실패로 분화된다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71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10CA94-07E0-6936-8DC6-C4DC6C4BB7A0}"/>
              </a:ext>
            </a:extLst>
          </p:cNvPr>
          <p:cNvSpPr txBox="1"/>
          <p:nvPr/>
        </p:nvSpPr>
        <p:spPr>
          <a:xfrm>
            <a:off x="2751909" y="261257"/>
            <a:ext cx="542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이벤트 선택지 형식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68216-6B2F-4BBF-1939-96BA5FA983A5}"/>
              </a:ext>
            </a:extLst>
          </p:cNvPr>
          <p:cNvSpPr txBox="1"/>
          <p:nvPr/>
        </p:nvSpPr>
        <p:spPr>
          <a:xfrm>
            <a:off x="862149" y="1689463"/>
            <a:ext cx="9544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이벤트에서 선택지를 통해 해결하는 경우 선택지는 </a:t>
            </a:r>
            <a:r>
              <a:rPr lang="en-US" altLang="ko-KR" dirty="0"/>
              <a:t>3</a:t>
            </a:r>
            <a:r>
              <a:rPr lang="ko-KR" altLang="en-US" dirty="0"/>
              <a:t>가지 형태를 가질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단일 선택지는 선택지 하나로 구성된 형태다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이성</a:t>
            </a:r>
            <a:r>
              <a:rPr lang="en-US" altLang="ko-KR" dirty="0"/>
              <a:t>-</a:t>
            </a:r>
            <a:r>
              <a:rPr lang="ko-KR" altLang="en-US" dirty="0"/>
              <a:t>육체 선택지는 이성 성향에 해당하는 선택지 하나와</a:t>
            </a:r>
            <a:endParaRPr lang="en-US" altLang="ko-KR" dirty="0"/>
          </a:p>
          <a:p>
            <a:r>
              <a:rPr lang="en-US" altLang="ko-KR" dirty="0"/>
              <a:t>		   </a:t>
            </a:r>
            <a:r>
              <a:rPr lang="ko-KR" altLang="en-US" dirty="0"/>
              <a:t>육체 성향에 해당하는 선택지 하나로 이루어진 형태다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정신</a:t>
            </a:r>
            <a:r>
              <a:rPr lang="en-US" altLang="ko-KR" dirty="0"/>
              <a:t>-</a:t>
            </a:r>
            <a:r>
              <a:rPr lang="ko-KR" altLang="en-US" dirty="0"/>
              <a:t>물질 선택지는 정신 성향에 해당하는 선택지 하나와</a:t>
            </a:r>
            <a:endParaRPr lang="en-US" altLang="ko-KR" dirty="0"/>
          </a:p>
          <a:p>
            <a:r>
              <a:rPr lang="en-US" altLang="ko-KR" dirty="0"/>
              <a:t>		   </a:t>
            </a:r>
            <a:r>
              <a:rPr lang="ko-KR" altLang="en-US" dirty="0"/>
              <a:t>물질 성향에 해당하는 선택지 하나로 이루어진 형태다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26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086A9E-51B7-5552-BFA6-24925FE90E24}"/>
              </a:ext>
            </a:extLst>
          </p:cNvPr>
          <p:cNvSpPr txBox="1"/>
          <p:nvPr/>
        </p:nvSpPr>
        <p:spPr>
          <a:xfrm>
            <a:off x="2612571" y="269966"/>
            <a:ext cx="935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이벤트 해결 과정 </a:t>
            </a:r>
            <a:r>
              <a:rPr lang="en-US" altLang="ko-KR" sz="4000" dirty="0"/>
              <a:t>– </a:t>
            </a:r>
            <a:r>
              <a:rPr lang="ko-KR" altLang="en-US" sz="4000" dirty="0"/>
              <a:t>무조건</a:t>
            </a:r>
            <a:r>
              <a:rPr lang="en-US" altLang="ko-KR" sz="4000" dirty="0"/>
              <a:t>, </a:t>
            </a:r>
            <a:r>
              <a:rPr lang="ko-KR" altLang="en-US" sz="4000" dirty="0"/>
              <a:t>지불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60AFE-71CF-5CEA-D0B6-56131F3B8098}"/>
              </a:ext>
            </a:extLst>
          </p:cNvPr>
          <p:cNvSpPr txBox="1"/>
          <p:nvPr/>
        </p:nvSpPr>
        <p:spPr>
          <a:xfrm>
            <a:off x="330925" y="1402080"/>
            <a:ext cx="112340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이벤트를 진행하는 방법은 무조건</a:t>
            </a:r>
            <a:r>
              <a:rPr lang="en-US" altLang="ko-KR" dirty="0"/>
              <a:t>, </a:t>
            </a:r>
            <a:r>
              <a:rPr lang="ko-KR" altLang="en-US" dirty="0"/>
              <a:t>지불</a:t>
            </a:r>
            <a:r>
              <a:rPr lang="en-US" altLang="ko-KR" dirty="0"/>
              <a:t>, </a:t>
            </a:r>
            <a:r>
              <a:rPr lang="ko-KR" altLang="en-US" dirty="0" err="1"/>
              <a:t>스킬체크</a:t>
            </a:r>
            <a:r>
              <a:rPr lang="en-US" altLang="ko-KR" dirty="0"/>
              <a:t>, </a:t>
            </a:r>
            <a:r>
              <a:rPr lang="ko-KR" altLang="en-US" dirty="0"/>
              <a:t>영구 변동 형식이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무조건의 경우 아무런 조건 없이 이벤트를 완료하는 선택지다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지불의 경우 체력</a:t>
            </a:r>
            <a:r>
              <a:rPr lang="en-US" altLang="ko-KR" dirty="0"/>
              <a:t> </a:t>
            </a:r>
            <a:r>
              <a:rPr lang="ko-KR" altLang="en-US" dirty="0"/>
              <a:t>혹은 정신력</a:t>
            </a:r>
            <a:r>
              <a:rPr lang="en-US" altLang="ko-KR" dirty="0"/>
              <a:t>, </a:t>
            </a:r>
            <a:r>
              <a:rPr lang="ko-KR" altLang="en-US" dirty="0"/>
              <a:t>혹은 돈을 지불한다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단일 선택지로 체력을 지불하는 선택지는 존재하지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체력이 충분하지 않는 상태에서는 체력 지불 선택지가 비활성화된다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정신력을 지불해 현재 정신력이</a:t>
            </a:r>
            <a:r>
              <a:rPr lang="en-US" altLang="ko-KR" dirty="0"/>
              <a:t> 0 </a:t>
            </a:r>
            <a:r>
              <a:rPr lang="ko-KR" altLang="en-US" dirty="0"/>
              <a:t>이하로 감소하면 선택지 완료 후 보상을 받기 전 광기 이벤트가 실행된다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돈이 충분하지 않은 상태에서 돈을 지불하는 선택지를 선택하면 요구 비용과 현재 보유량에 비례해 확률적으로 성공과 실패가 나뉘며 성공할 시 가진 돈을 모두 지불해 이벤트 성공을</a:t>
            </a:r>
            <a:r>
              <a:rPr lang="en-US" altLang="ko-KR" dirty="0"/>
              <a:t>, </a:t>
            </a:r>
            <a:r>
              <a:rPr lang="ko-KR" altLang="en-US" dirty="0"/>
              <a:t>실패하면 정신력을 손실한다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지불의 수치는 게임의 진행도에 따라 변동된다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770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6E5C80-D76E-8B9E-255D-7DB9F2270B53}"/>
              </a:ext>
            </a:extLst>
          </p:cNvPr>
          <p:cNvSpPr txBox="1"/>
          <p:nvPr/>
        </p:nvSpPr>
        <p:spPr>
          <a:xfrm>
            <a:off x="2612571" y="269966"/>
            <a:ext cx="935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이벤트 해결 과정 </a:t>
            </a:r>
            <a:r>
              <a:rPr lang="en-US" altLang="ko-KR" sz="4000" dirty="0"/>
              <a:t>– </a:t>
            </a:r>
            <a:r>
              <a:rPr lang="ko-KR" altLang="en-US" sz="4000" dirty="0"/>
              <a:t>스킬 체크와 변동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11CA3-341D-B305-517C-76816B7EE662}"/>
              </a:ext>
            </a:extLst>
          </p:cNvPr>
          <p:cNvSpPr txBox="1"/>
          <p:nvPr/>
        </p:nvSpPr>
        <p:spPr>
          <a:xfrm>
            <a:off x="418011" y="1393371"/>
            <a:ext cx="113908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 체크는 테마 레벨 혹은 단일 기술 레벨에 따라 확률적으로 성공과 실패로 나뉜다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성공 확률은 대상의 현재 레벨과 목표 레벨에 따라 </a:t>
            </a:r>
            <a:r>
              <a:rPr lang="en-US" altLang="ko-KR" dirty="0"/>
              <a:t>(</a:t>
            </a:r>
            <a:r>
              <a:rPr lang="ko-KR" altLang="en-US" dirty="0"/>
              <a:t>최소 확률</a:t>
            </a:r>
            <a:r>
              <a:rPr lang="en-US" altLang="ko-KR" dirty="0"/>
              <a:t>)% ~ 100%</a:t>
            </a:r>
            <a:r>
              <a:rPr lang="ko-KR" altLang="en-US" dirty="0"/>
              <a:t>로 나뉜다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성공 확률은 곡선형의 그래프를 따른다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최소 확률은 게임의 진행도에 따라 감소한다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 변동 과정은 선택지가 존재하지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사원의 경우 성향을 변동시키는 이벤트가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도서관과 극장의 경우 경험을 뒤바꾸는 이벤트가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도서관과 아카데미의 경우 기술을 재분배하는 이벤트가 존재한다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성향을 변동시키는 이벤트는 선택지가 존재하지 않고</a:t>
            </a:r>
            <a:endParaRPr lang="en-US" altLang="ko-KR" dirty="0"/>
          </a:p>
          <a:p>
            <a:r>
              <a:rPr lang="ko-KR" altLang="en-US" dirty="0"/>
              <a:t>현재 플레이어의 성향을 무작위로 한 칸 씩 변동시키거나 반대로 뒤바꾼 후 성공으로 처리하는 이벤트다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경험을 뒤바꾸는 이벤트는 선택지가 존재하지 않고 </a:t>
            </a:r>
            <a:endParaRPr lang="en-US" altLang="ko-KR" dirty="0"/>
          </a:p>
          <a:p>
            <a:r>
              <a:rPr lang="ko-KR" altLang="en-US" dirty="0"/>
              <a:t>장기 경험 슬롯과 단기 경험 슬롯 중 각 무작위 경험 하나의 위치를 뒤바꾼 후 성공으로 처리하는 이벤트다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기술을 재분배하는 이벤트는 선택지가 존재하지 않고</a:t>
            </a:r>
            <a:endParaRPr lang="en-US" altLang="ko-KR" dirty="0"/>
          </a:p>
          <a:p>
            <a:r>
              <a:rPr lang="ko-KR" altLang="en-US" dirty="0"/>
              <a:t>무작위로 선택된 기술 </a:t>
            </a:r>
            <a:r>
              <a:rPr lang="en-US" altLang="ko-KR" dirty="0"/>
              <a:t>4</a:t>
            </a:r>
            <a:r>
              <a:rPr lang="ko-KR" altLang="en-US" dirty="0"/>
              <a:t>개의 레벨</a:t>
            </a:r>
            <a:r>
              <a:rPr lang="en-US" altLang="ko-KR" dirty="0"/>
              <a:t>(</a:t>
            </a:r>
            <a:r>
              <a:rPr lang="ko-KR" altLang="en-US" dirty="0"/>
              <a:t>경험</a:t>
            </a:r>
            <a:r>
              <a:rPr lang="en-US" altLang="ko-KR" dirty="0"/>
              <a:t>,</a:t>
            </a:r>
            <a:r>
              <a:rPr lang="ko-KR" altLang="en-US" dirty="0"/>
              <a:t>특성으로 인한 변동을 제외한 순수 레벨</a:t>
            </a:r>
            <a:r>
              <a:rPr lang="en-US" altLang="ko-KR" dirty="0"/>
              <a:t>)</a:t>
            </a:r>
            <a:r>
              <a:rPr lang="ko-KR" altLang="en-US" dirty="0"/>
              <a:t>을 무작위로 교체한 후 성공으로 처리하는 이벤트다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939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777C2-B173-78F8-AD19-93D0ACC95804}"/>
              </a:ext>
            </a:extLst>
          </p:cNvPr>
          <p:cNvSpPr txBox="1"/>
          <p:nvPr/>
        </p:nvSpPr>
        <p:spPr>
          <a:xfrm>
            <a:off x="2133600" y="435114"/>
            <a:ext cx="5085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게임의 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3DD91-43BD-7DDF-0CC2-7F32222E253A}"/>
              </a:ext>
            </a:extLst>
          </p:cNvPr>
          <p:cNvSpPr txBox="1"/>
          <p:nvPr/>
        </p:nvSpPr>
        <p:spPr>
          <a:xfrm>
            <a:off x="566057" y="1776549"/>
            <a:ext cx="9422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게임을 시작하기 시작 퀘스트와 시작 특성을 고를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시작 퀘스트는 다음과 같은 방법으로 추가할 수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게임 도중 시작 퀘스트 목록에 없는 퀘스트를 수락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 완료</a:t>
            </a:r>
            <a:r>
              <a:rPr lang="en-US" altLang="ko-KR" dirty="0"/>
              <a:t>(</a:t>
            </a:r>
            <a:r>
              <a:rPr lang="ko-KR" altLang="en-US" dirty="0"/>
              <a:t>승리 혹은 패배</a:t>
            </a:r>
            <a:r>
              <a:rPr lang="en-US" altLang="ko-KR" dirty="0"/>
              <a:t>)</a:t>
            </a:r>
            <a:r>
              <a:rPr lang="ko-KR" altLang="en-US" dirty="0"/>
              <a:t>후 얻는 경험치로 게임 진행도 레벨 충족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시작 특성</a:t>
            </a:r>
            <a:r>
              <a:rPr lang="en-US" altLang="ko-KR" dirty="0"/>
              <a:t> </a:t>
            </a:r>
            <a:r>
              <a:rPr lang="ko-KR" altLang="en-US" dirty="0"/>
              <a:t>게임 최초 시작 후 전부 해금되며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테마 별 레벨을 제공하는 간략한 특성이다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503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FCB919-2407-EDA6-35C4-F34DB22D78AF}"/>
              </a:ext>
            </a:extLst>
          </p:cNvPr>
          <p:cNvSpPr txBox="1"/>
          <p:nvPr/>
        </p:nvSpPr>
        <p:spPr>
          <a:xfrm>
            <a:off x="2560320" y="261257"/>
            <a:ext cx="5199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광기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773D1-35D1-80F4-BECB-2F137A25C9E8}"/>
              </a:ext>
            </a:extLst>
          </p:cNvPr>
          <p:cNvSpPr txBox="1"/>
          <p:nvPr/>
        </p:nvSpPr>
        <p:spPr>
          <a:xfrm>
            <a:off x="748936" y="1262743"/>
            <a:ext cx="10162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어느 과정을 </a:t>
            </a:r>
            <a:r>
              <a:rPr lang="ko-KR" altLang="en-US" dirty="0" err="1"/>
              <a:t>통해서든</a:t>
            </a:r>
            <a:r>
              <a:rPr lang="ko-KR" altLang="en-US" dirty="0"/>
              <a:t> 현재 정신력이 </a:t>
            </a:r>
            <a:r>
              <a:rPr lang="en-US" altLang="ko-KR" dirty="0"/>
              <a:t>0 </a:t>
            </a:r>
            <a:r>
              <a:rPr lang="ko-KR" altLang="en-US" dirty="0"/>
              <a:t>이하로 감소하면 광기 이벤트가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광기 이벤트는 선택지가 존재하지 않고 특별한 특성을 획득하기만 하는 이벤트다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광기로 획득하는 특성은 최대 정신력을 감소시키고 평균보다 높은 효과를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맵 이동을 통해서 광기가 발생하는 경우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목표에 도착한 직후 광기 이벤트를 실행한 뒤 이벤트 장소를 제시하거나 이벤트를 실행한다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정착지에서 이벤트 선택을 통해서 광기가 발생하는 경우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장소 선택 직후 광기 이벤트를 실행한 후 선택한 이벤트를 실행한다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정신력 지불을 통해서 광기가 발생하는 경우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선택지의 결과가 출력된 직후 광기 이벤트를 실행하고 나서 보상을 수령한다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이벤트 실패 페널티를 통해서 광기가 발생하는 경우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선택지를 선택한 직후 광기 이벤트를 실행하고 나서 실패 결과를 출력한다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장기 경험 슬롯 편집을 통해서 광기가 발생하는 경우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긍정적 보상 경험을 수령하는 경우 슬롯을 교체한 직후 광기 이벤트를 실행한다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부정적 페널티 경험을 수령하는 경우 슬롯을 교체한 직후 광기 이벤트를 실행한다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287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4EA9C-7419-ABE7-713F-7FD02D8805CB}"/>
              </a:ext>
            </a:extLst>
          </p:cNvPr>
          <p:cNvSpPr txBox="1"/>
          <p:nvPr/>
        </p:nvSpPr>
        <p:spPr>
          <a:xfrm>
            <a:off x="2307771" y="269966"/>
            <a:ext cx="591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보상</a:t>
            </a:r>
            <a:r>
              <a:rPr lang="en-US" altLang="ko-KR" sz="4000" dirty="0"/>
              <a:t>, </a:t>
            </a:r>
            <a:r>
              <a:rPr lang="ko-KR" altLang="en-US" sz="4000" dirty="0"/>
              <a:t>페널티 획득 방식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CCD10-7F93-0D07-C968-C8852697F9D4}"/>
              </a:ext>
            </a:extLst>
          </p:cNvPr>
          <p:cNvSpPr txBox="1"/>
          <p:nvPr/>
        </p:nvSpPr>
        <p:spPr>
          <a:xfrm>
            <a:off x="583474" y="1410789"/>
            <a:ext cx="88111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보상의 종류는 체력 회복</a:t>
            </a:r>
            <a:r>
              <a:rPr lang="en-US" altLang="ko-KR" dirty="0"/>
              <a:t>, </a:t>
            </a:r>
            <a:r>
              <a:rPr lang="ko-KR" altLang="en-US" dirty="0"/>
              <a:t>정신력 회복</a:t>
            </a:r>
            <a:r>
              <a:rPr lang="en-US" altLang="ko-KR" dirty="0"/>
              <a:t>, </a:t>
            </a:r>
            <a:r>
              <a:rPr lang="ko-KR" altLang="en-US" dirty="0"/>
              <a:t>돈</a:t>
            </a:r>
            <a:r>
              <a:rPr lang="en-US" altLang="ko-KR" dirty="0"/>
              <a:t>, </a:t>
            </a:r>
            <a:r>
              <a:rPr lang="ko-KR" altLang="en-US" dirty="0"/>
              <a:t>기술 레벨 업</a:t>
            </a:r>
            <a:r>
              <a:rPr lang="en-US" altLang="ko-KR" dirty="0"/>
              <a:t>, </a:t>
            </a:r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특성이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이벤트 보상은 목록을 선택해 클릭으로 수집해 수령할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보상을 가져갈 수 있고 원하지 않는 보상은 가져가지 않을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체력 회복과 정신력 회복은 클릭 즉시 적용되고 돈도 클릭 직후 바로 수령한다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기술 레벨업은 테마 선택 형식과 단일 기술 형식이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테마 선택 형식은 해당 테마에 해당하는 기술 </a:t>
            </a:r>
            <a:r>
              <a:rPr lang="en-US" altLang="ko-KR" dirty="0"/>
              <a:t>4</a:t>
            </a:r>
            <a:r>
              <a:rPr lang="ko-KR" altLang="en-US" dirty="0"/>
              <a:t>개 중 하나를 선택해 수령한다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단일 기술 형식은 추가 </a:t>
            </a:r>
            <a:r>
              <a:rPr lang="en-US" altLang="ko-KR" dirty="0"/>
              <a:t>UI </a:t>
            </a:r>
            <a:r>
              <a:rPr lang="ko-KR" altLang="en-US" dirty="0"/>
              <a:t>없이 클릭 즉시 수령한다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경험은 클릭 후 경험 </a:t>
            </a:r>
            <a:r>
              <a:rPr lang="en-US" altLang="ko-KR" dirty="0"/>
              <a:t>UI</a:t>
            </a:r>
            <a:r>
              <a:rPr lang="ko-KR" altLang="en-US" dirty="0"/>
              <a:t>에서 빈 슬롯을 선택해 저장하거나</a:t>
            </a:r>
            <a:r>
              <a:rPr lang="en-US" altLang="ko-KR" dirty="0"/>
              <a:t>, </a:t>
            </a:r>
            <a:r>
              <a:rPr lang="ko-KR" altLang="en-US" dirty="0"/>
              <a:t>이미 자리가 있는 경험을 선택해 교체하거나</a:t>
            </a:r>
            <a:r>
              <a:rPr lang="en-US" altLang="ko-KR" dirty="0"/>
              <a:t>, </a:t>
            </a:r>
            <a:r>
              <a:rPr lang="ko-KR" altLang="en-US" dirty="0"/>
              <a:t>쓰레기통 아이콘을 눌러 저장하지 않고 버린다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특성은 클릭 후 바로 수령한다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페널티의 경우 선택 형식 없이 바로 적용된다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체력 감소</a:t>
            </a:r>
            <a:r>
              <a:rPr lang="en-US" altLang="ko-KR" dirty="0"/>
              <a:t>, </a:t>
            </a:r>
            <a:r>
              <a:rPr lang="ko-KR" altLang="en-US" dirty="0"/>
              <a:t>정신력</a:t>
            </a:r>
            <a:r>
              <a:rPr lang="en-US" altLang="ko-KR" dirty="0"/>
              <a:t>, </a:t>
            </a:r>
            <a:r>
              <a:rPr lang="ko-KR" altLang="en-US" dirty="0"/>
              <a:t>감소는 즉시 적용된다</a:t>
            </a:r>
            <a:r>
              <a:rPr lang="en-US" altLang="ko-KR" dirty="0"/>
              <a:t>. </a:t>
            </a:r>
            <a:r>
              <a:rPr lang="ko-KR" altLang="en-US" dirty="0"/>
              <a:t>현재 보유량보다 많은 돈이 감소할 경우 </a:t>
            </a:r>
            <a:r>
              <a:rPr lang="en-US" altLang="ko-KR" dirty="0"/>
              <a:t>75%</a:t>
            </a:r>
            <a:r>
              <a:rPr lang="ko-KR" altLang="en-US" dirty="0"/>
              <a:t>만큼 정신력이 추가로 감소한다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페널티로 부정적 경험을 획득할 경우 선택지 클릭 후 즉시 </a:t>
            </a:r>
            <a:r>
              <a:rPr lang="en-US" altLang="ko-KR" dirty="0"/>
              <a:t>UI</a:t>
            </a:r>
            <a:r>
              <a:rPr lang="ko-KR" altLang="en-US" dirty="0"/>
              <a:t>가 전개되고 빈 슬롯 혹은 활성화된 슬롯 중 하나를 선택해 부정적 경험을 저장해야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E1FE9C-A987-F784-C7CF-076FE239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05" y="363953"/>
            <a:ext cx="2491770" cy="306504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15BDF26-5C62-8852-C54E-38E2659E1494}"/>
              </a:ext>
            </a:extLst>
          </p:cNvPr>
          <p:cNvSpPr/>
          <p:nvPr/>
        </p:nvSpPr>
        <p:spPr>
          <a:xfrm>
            <a:off x="9945189" y="757646"/>
            <a:ext cx="1323702" cy="220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E81109E-95BD-5E09-43A4-0CFEF6486024}"/>
              </a:ext>
            </a:extLst>
          </p:cNvPr>
          <p:cNvSpPr/>
          <p:nvPr/>
        </p:nvSpPr>
        <p:spPr>
          <a:xfrm>
            <a:off x="9945189" y="1130252"/>
            <a:ext cx="1323702" cy="220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4AA4465-301D-442E-50D9-972FD6B0C79C}"/>
              </a:ext>
            </a:extLst>
          </p:cNvPr>
          <p:cNvSpPr/>
          <p:nvPr/>
        </p:nvSpPr>
        <p:spPr>
          <a:xfrm>
            <a:off x="9978639" y="1502858"/>
            <a:ext cx="1323702" cy="220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9667B2-7622-526A-C441-6288335E4456}"/>
              </a:ext>
            </a:extLst>
          </p:cNvPr>
          <p:cNvSpPr/>
          <p:nvPr/>
        </p:nvSpPr>
        <p:spPr>
          <a:xfrm>
            <a:off x="9978639" y="1866900"/>
            <a:ext cx="1323702" cy="220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04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E0616-351F-EB5E-9F03-A9A0485F8C63}"/>
              </a:ext>
            </a:extLst>
          </p:cNvPr>
          <p:cNvSpPr txBox="1"/>
          <p:nvPr/>
        </p:nvSpPr>
        <p:spPr>
          <a:xfrm>
            <a:off x="2185851" y="321191"/>
            <a:ext cx="600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게임 승리와 게임 패배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87AA6-8134-6B7A-AA07-8A5B6E5794AC}"/>
              </a:ext>
            </a:extLst>
          </p:cNvPr>
          <p:cNvSpPr txBox="1"/>
          <p:nvPr/>
        </p:nvSpPr>
        <p:spPr>
          <a:xfrm>
            <a:off x="400594" y="1715589"/>
            <a:ext cx="9344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게임의 결과는 승리 혹은 패배로 나뉜다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퀘스트 마지막 이벤트를 성공하고 게임을 완료하는 선택을 할 경우</a:t>
            </a:r>
            <a:endParaRPr lang="en-US" altLang="ko-KR" dirty="0"/>
          </a:p>
          <a:p>
            <a:r>
              <a:rPr lang="ko-KR" altLang="en-US" dirty="0"/>
              <a:t>점수를 종합해 게임 경험치에 더한다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체력이 </a:t>
            </a:r>
            <a:r>
              <a:rPr lang="en-US" altLang="ko-KR" dirty="0"/>
              <a:t>0 </a:t>
            </a:r>
            <a:r>
              <a:rPr lang="ko-KR" altLang="en-US" dirty="0"/>
              <a:t>이하로 떨어지거나</a:t>
            </a:r>
            <a:r>
              <a:rPr lang="en-US" altLang="ko-KR" dirty="0"/>
              <a:t>, </a:t>
            </a:r>
            <a:r>
              <a:rPr lang="ko-KR" altLang="en-US" dirty="0"/>
              <a:t>최대 정신력이 </a:t>
            </a:r>
            <a:r>
              <a:rPr lang="en-US" altLang="ko-KR" dirty="0"/>
              <a:t>0 </a:t>
            </a:r>
            <a:r>
              <a:rPr lang="ko-KR" altLang="en-US" dirty="0"/>
              <a:t>이하가 될 경우 점수를</a:t>
            </a:r>
            <a:endParaRPr lang="en-US" altLang="ko-KR" dirty="0"/>
          </a:p>
          <a:p>
            <a:r>
              <a:rPr lang="ko-KR" altLang="en-US" dirty="0"/>
              <a:t>종합해 게임 경험치에 더한다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게임의 점수는 성공한 이벤트 개수</a:t>
            </a:r>
            <a:r>
              <a:rPr lang="en-US" altLang="ko-KR" dirty="0"/>
              <a:t>, </a:t>
            </a:r>
            <a:r>
              <a:rPr lang="ko-KR" altLang="en-US" dirty="0"/>
              <a:t>게임 도중 획득한 돈의 합산</a:t>
            </a:r>
            <a:r>
              <a:rPr lang="en-US" altLang="ko-KR" dirty="0"/>
              <a:t>, </a:t>
            </a:r>
            <a:r>
              <a:rPr lang="ko-KR" altLang="en-US" dirty="0"/>
              <a:t>경험의 개수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특성의 개수</a:t>
            </a:r>
            <a:r>
              <a:rPr lang="en-US" altLang="ko-KR" dirty="0"/>
              <a:t>, </a:t>
            </a:r>
            <a:r>
              <a:rPr lang="ko-KR" altLang="en-US" dirty="0"/>
              <a:t>모든 기술 레벨의 합을 고려한다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58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324C6B-F352-2410-57EA-672ED8C01756}"/>
              </a:ext>
            </a:extLst>
          </p:cNvPr>
          <p:cNvSpPr txBox="1"/>
          <p:nvPr/>
        </p:nvSpPr>
        <p:spPr>
          <a:xfrm>
            <a:off x="2037806" y="461555"/>
            <a:ext cx="4119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현재 완료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E65FB-B9ED-64BF-F2E9-BF3AD7554ADB}"/>
              </a:ext>
            </a:extLst>
          </p:cNvPr>
          <p:cNvSpPr txBox="1"/>
          <p:nvPr/>
        </p:nvSpPr>
        <p:spPr>
          <a:xfrm>
            <a:off x="426720" y="1846217"/>
            <a:ext cx="10119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 생성 및 타일로 시각화</a:t>
            </a:r>
            <a:r>
              <a:rPr lang="en-US" altLang="ko-KR" dirty="0"/>
              <a:t>			(</a:t>
            </a:r>
            <a:r>
              <a:rPr lang="ko-KR" altLang="en-US" dirty="0"/>
              <a:t>생각보다 상당히 복잡하고 </a:t>
            </a:r>
            <a:r>
              <a:rPr lang="ko-KR" altLang="en-US" dirty="0" err="1"/>
              <a:t>힘듬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타일</a:t>
            </a:r>
            <a:r>
              <a:rPr lang="en-US" altLang="ko-KR" dirty="0"/>
              <a:t>(</a:t>
            </a:r>
            <a:r>
              <a:rPr lang="ko-KR" altLang="en-US" dirty="0"/>
              <a:t>정착지 포함</a:t>
            </a:r>
            <a:r>
              <a:rPr lang="en-US" altLang="ko-KR" dirty="0"/>
              <a:t>)</a:t>
            </a:r>
            <a:r>
              <a:rPr lang="ko-KR" altLang="en-US" dirty="0"/>
              <a:t>에 맞춰 적합한 이벤트 </a:t>
            </a:r>
            <a:r>
              <a:rPr lang="en-US" altLang="ko-KR" dirty="0"/>
              <a:t>3</a:t>
            </a:r>
            <a:r>
              <a:rPr lang="ko-KR" altLang="en-US" dirty="0"/>
              <a:t>개 불러오기</a:t>
            </a:r>
            <a:r>
              <a:rPr lang="en-US" altLang="ko-KR" dirty="0"/>
              <a:t>(</a:t>
            </a:r>
            <a:r>
              <a:rPr lang="ko-KR" altLang="en-US" dirty="0"/>
              <a:t>생각보다 엄청 많이 어려움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시트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파일로 이벤트 내용 변환</a:t>
            </a:r>
          </a:p>
        </p:txBody>
      </p:sp>
    </p:spTree>
    <p:extLst>
      <p:ext uri="{BB962C8B-B14F-4D97-AF65-F5344CB8AC3E}">
        <p14:creationId xmlns:p14="http://schemas.microsoft.com/office/powerpoint/2010/main" val="4018153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C801F2-FB68-A472-46DD-E1706B48EFF2}"/>
              </a:ext>
            </a:extLst>
          </p:cNvPr>
          <p:cNvSpPr txBox="1"/>
          <p:nvPr/>
        </p:nvSpPr>
        <p:spPr>
          <a:xfrm>
            <a:off x="2238103" y="243840"/>
            <a:ext cx="7715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ID</a:t>
            </a:r>
            <a:r>
              <a:rPr lang="ko-KR" altLang="en-US" sz="4000" dirty="0"/>
              <a:t>로 불러오는 데이터 목록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963A5-73A6-6E5B-74AD-18EEAC2B47EE}"/>
              </a:ext>
            </a:extLst>
          </p:cNvPr>
          <p:cNvSpPr txBox="1"/>
          <p:nvPr/>
        </p:nvSpPr>
        <p:spPr>
          <a:xfrm>
            <a:off x="278673" y="1332412"/>
            <a:ext cx="22381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호출 </a:t>
            </a:r>
            <a:r>
              <a:rPr lang="en-US" altLang="ko-KR" dirty="0"/>
              <a:t>ID </a:t>
            </a:r>
            <a:r>
              <a:rPr lang="ko-KR" altLang="en-US" dirty="0"/>
              <a:t>원본 목록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</a:t>
            </a:r>
            <a:r>
              <a:rPr lang="en-US" altLang="ko-KR" dirty="0"/>
              <a:t>ID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경험 </a:t>
            </a:r>
            <a:r>
              <a:rPr lang="en-US" altLang="ko-KR" dirty="0"/>
              <a:t>ID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특성 </a:t>
            </a:r>
            <a:r>
              <a:rPr lang="en-US" altLang="ko-KR" dirty="0"/>
              <a:t>ID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마을 이름 </a:t>
            </a:r>
            <a:r>
              <a:rPr lang="en-US" altLang="ko-KR" dirty="0"/>
              <a:t>ID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도시 이름 </a:t>
            </a:r>
            <a:r>
              <a:rPr lang="en-US" altLang="ko-KR" dirty="0"/>
              <a:t>ID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성채 이름 </a:t>
            </a:r>
            <a:r>
              <a:rPr lang="en-US" altLang="ko-KR" dirty="0"/>
              <a:t>ID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퀘스트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89FE7-CF4A-ADC1-7D65-5D4C31CB9ADB}"/>
              </a:ext>
            </a:extLst>
          </p:cNvPr>
          <p:cNvSpPr txBox="1"/>
          <p:nvPr/>
        </p:nvSpPr>
        <p:spPr>
          <a:xfrm>
            <a:off x="3962399" y="948690"/>
            <a:ext cx="69233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호출 대상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</a:t>
            </a:r>
            <a:r>
              <a:rPr lang="en-US" altLang="ko-KR" dirty="0"/>
              <a:t>ID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ko-KR" altLang="en-US" dirty="0"/>
              <a:t>계절별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일러스트</a:t>
            </a:r>
            <a:r>
              <a:rPr lang="en-US" altLang="ko-KR" dirty="0"/>
              <a:t>(</a:t>
            </a:r>
            <a:r>
              <a:rPr lang="ko-KR" altLang="en-US" dirty="0"/>
              <a:t>계절별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설명 내용</a:t>
            </a:r>
            <a:r>
              <a:rPr lang="en-US" altLang="ko-KR" dirty="0"/>
              <a:t>(</a:t>
            </a:r>
            <a:r>
              <a:rPr lang="ko-KR" altLang="en-US" dirty="0"/>
              <a:t>계절별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선택지 설명</a:t>
            </a:r>
            <a:r>
              <a:rPr lang="en-US" altLang="ko-KR" dirty="0"/>
              <a:t>(</a:t>
            </a:r>
            <a:r>
              <a:rPr lang="ko-KR" altLang="en-US" dirty="0"/>
              <a:t>계절별</a:t>
            </a:r>
            <a:r>
              <a:rPr lang="en-US" altLang="ko-KR" dirty="0"/>
              <a:t>) (</a:t>
            </a:r>
            <a:r>
              <a:rPr lang="ko-KR" altLang="en-US" dirty="0"/>
              <a:t>선택지별</a:t>
            </a:r>
            <a:r>
              <a:rPr lang="en-US" altLang="ko-KR" dirty="0"/>
              <a:t>) </a:t>
            </a:r>
            <a:r>
              <a:rPr lang="ko-KR" altLang="en-US" dirty="0"/>
              <a:t>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실패 설명</a:t>
            </a:r>
            <a:r>
              <a:rPr lang="en-US" altLang="ko-KR" dirty="0"/>
              <a:t>(</a:t>
            </a:r>
            <a:r>
              <a:rPr lang="ko-KR" altLang="en-US" dirty="0"/>
              <a:t>계절별</a:t>
            </a:r>
            <a:r>
              <a:rPr lang="en-US" altLang="ko-KR" dirty="0"/>
              <a:t>) (</a:t>
            </a:r>
            <a:r>
              <a:rPr lang="ko-KR" altLang="en-US" dirty="0"/>
              <a:t>선택지별</a:t>
            </a:r>
            <a:r>
              <a:rPr lang="en-US" altLang="ko-KR" dirty="0"/>
              <a:t>) </a:t>
            </a:r>
            <a:r>
              <a:rPr lang="ko-KR" altLang="en-US" dirty="0"/>
              <a:t>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성공 설명</a:t>
            </a:r>
            <a:r>
              <a:rPr lang="en-US" altLang="ko-KR" dirty="0"/>
              <a:t>(</a:t>
            </a:r>
            <a:r>
              <a:rPr lang="ko-KR" altLang="en-US" dirty="0"/>
              <a:t>계절별</a:t>
            </a:r>
            <a:r>
              <a:rPr lang="en-US" altLang="ko-KR" dirty="0"/>
              <a:t>) (</a:t>
            </a:r>
            <a:r>
              <a:rPr lang="ko-KR" altLang="en-US" dirty="0"/>
              <a:t>선택지별</a:t>
            </a:r>
            <a:r>
              <a:rPr lang="en-US" altLang="ko-KR" dirty="0"/>
              <a:t>)</a:t>
            </a:r>
            <a:r>
              <a:rPr lang="ko-KR" altLang="en-US" dirty="0"/>
              <a:t> 합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경험 </a:t>
            </a:r>
            <a:r>
              <a:rPr lang="en-US" altLang="ko-KR" dirty="0"/>
              <a:t>ID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경험 이름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경험 일러스트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경험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특성 </a:t>
            </a:r>
            <a:r>
              <a:rPr lang="en-US" altLang="ko-KR" dirty="0"/>
              <a:t>ID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특성 이름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특성 일러스트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특성 아이콘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특성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마을</a:t>
            </a:r>
            <a:r>
              <a:rPr lang="en-US" altLang="ko-KR" dirty="0"/>
              <a:t>,</a:t>
            </a:r>
            <a:r>
              <a:rPr lang="ko-KR" altLang="en-US" dirty="0"/>
              <a:t>도시</a:t>
            </a:r>
            <a:r>
              <a:rPr lang="en-US" altLang="ko-KR" dirty="0"/>
              <a:t>,</a:t>
            </a:r>
            <a:r>
              <a:rPr lang="ko-KR" altLang="en-US" dirty="0"/>
              <a:t>성채 </a:t>
            </a:r>
            <a:r>
              <a:rPr lang="en-US" altLang="ko-KR" dirty="0"/>
              <a:t>ID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마을</a:t>
            </a:r>
            <a:r>
              <a:rPr lang="en-US" altLang="ko-KR" dirty="0"/>
              <a:t>/</a:t>
            </a:r>
            <a:r>
              <a:rPr lang="ko-KR" altLang="en-US" dirty="0"/>
              <a:t>도시</a:t>
            </a:r>
            <a:r>
              <a:rPr lang="en-US" altLang="ko-KR" dirty="0"/>
              <a:t>/</a:t>
            </a:r>
            <a:r>
              <a:rPr lang="ko-KR" altLang="en-US" dirty="0"/>
              <a:t>성채 일러스트</a:t>
            </a:r>
            <a:r>
              <a:rPr lang="en-US" altLang="ko-KR" dirty="0"/>
              <a:t>(</a:t>
            </a:r>
            <a:r>
              <a:rPr lang="ko-KR" altLang="en-US" dirty="0"/>
              <a:t>계절별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퀘스트 </a:t>
            </a:r>
            <a:r>
              <a:rPr lang="en-US" altLang="ko-KR" dirty="0"/>
              <a:t>ID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해당 퀘스트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764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96AE2D-C516-16F0-7BF9-7F960EC848C8}"/>
              </a:ext>
            </a:extLst>
          </p:cNvPr>
          <p:cNvSpPr txBox="1"/>
          <p:nvPr/>
        </p:nvSpPr>
        <p:spPr>
          <a:xfrm>
            <a:off x="1994263" y="217714"/>
            <a:ext cx="7672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이벤트 데이터</a:t>
            </a:r>
            <a:r>
              <a:rPr lang="en-US" altLang="ko-KR" sz="4000" dirty="0"/>
              <a:t>(JSON)</a:t>
            </a:r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55C5C-80C1-2748-F9B2-87D1D6DD7768}"/>
              </a:ext>
            </a:extLst>
          </p:cNvPr>
          <p:cNvSpPr txBox="1"/>
          <p:nvPr/>
        </p:nvSpPr>
        <p:spPr>
          <a:xfrm>
            <a:off x="792480" y="1479862"/>
            <a:ext cx="43383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</a:t>
            </a:r>
            <a:r>
              <a:rPr lang="en-US" altLang="ko-KR" dirty="0"/>
              <a:t>JSON</a:t>
            </a:r>
          </a:p>
          <a:p>
            <a:endParaRPr lang="en-US" altLang="ko-KR" dirty="0"/>
          </a:p>
          <a:p>
            <a:r>
              <a:rPr lang="en-US" altLang="ko-KR" dirty="0"/>
              <a:t>ID(STRING)</a:t>
            </a:r>
          </a:p>
          <a:p>
            <a:r>
              <a:rPr lang="ko-KR" altLang="en-US" dirty="0"/>
              <a:t>정착지 종류</a:t>
            </a:r>
            <a:r>
              <a:rPr lang="en-US" altLang="ko-KR" dirty="0"/>
              <a:t>(INT)	 	0,1,2,3</a:t>
            </a:r>
          </a:p>
          <a:p>
            <a:r>
              <a:rPr lang="ko-KR" altLang="en-US" dirty="0"/>
              <a:t>장소</a:t>
            </a:r>
            <a:r>
              <a:rPr lang="en-US" altLang="ko-KR" dirty="0"/>
              <a:t>(INT)		0,1,2,3,4</a:t>
            </a:r>
          </a:p>
          <a:p>
            <a:r>
              <a:rPr lang="ko-KR" altLang="en-US" dirty="0"/>
              <a:t>장소 레벨</a:t>
            </a:r>
            <a:r>
              <a:rPr lang="en-US" altLang="ko-KR" dirty="0"/>
              <a:t>(INT)		0,1,2,3</a:t>
            </a:r>
          </a:p>
          <a:p>
            <a:r>
              <a:rPr lang="ko-KR" altLang="en-US" dirty="0"/>
              <a:t>환경</a:t>
            </a:r>
            <a:r>
              <a:rPr lang="en-US" altLang="ko-KR" dirty="0"/>
              <a:t>(INT)		0,1,2,3,4,5</a:t>
            </a:r>
          </a:p>
          <a:p>
            <a:r>
              <a:rPr lang="ko-KR" altLang="en-US" dirty="0"/>
              <a:t>선택지 타입</a:t>
            </a:r>
            <a:r>
              <a:rPr lang="en-US" altLang="ko-KR" dirty="0"/>
              <a:t>(STRING)	0,1,2,3</a:t>
            </a:r>
          </a:p>
          <a:p>
            <a:r>
              <a:rPr lang="ko-KR" altLang="en-US" dirty="0"/>
              <a:t>선택지 대상</a:t>
            </a:r>
            <a:r>
              <a:rPr lang="en-US" altLang="ko-KR" dirty="0"/>
              <a:t>(STRING)	0,1,2,3,4,5</a:t>
            </a:r>
          </a:p>
          <a:p>
            <a:r>
              <a:rPr lang="ko-KR" altLang="en-US" dirty="0"/>
              <a:t>선택지 정보</a:t>
            </a:r>
            <a:r>
              <a:rPr lang="en-US" altLang="ko-KR" dirty="0"/>
              <a:t>(STRING)	0~9</a:t>
            </a:r>
          </a:p>
          <a:p>
            <a:r>
              <a:rPr lang="ko-KR" altLang="en-US" dirty="0"/>
              <a:t>실패 페널티 종류</a:t>
            </a:r>
            <a:r>
              <a:rPr lang="en-US" altLang="ko-KR" dirty="0"/>
              <a:t>(STRING)	0,1,2</a:t>
            </a:r>
          </a:p>
          <a:p>
            <a:r>
              <a:rPr lang="ko-KR" altLang="en-US" dirty="0"/>
              <a:t>실패 페널티 정보</a:t>
            </a:r>
            <a:r>
              <a:rPr lang="en-US" altLang="ko-KR" dirty="0"/>
              <a:t>(STRING) 0,1,2,ID</a:t>
            </a:r>
          </a:p>
          <a:p>
            <a:r>
              <a:rPr lang="ko-KR" altLang="en-US" dirty="0"/>
              <a:t>성공 보상 대상</a:t>
            </a:r>
            <a:r>
              <a:rPr lang="en-US" altLang="ko-KR" dirty="0"/>
              <a:t>(STRING)	0,1,2,3,4,5,6</a:t>
            </a:r>
          </a:p>
          <a:p>
            <a:r>
              <a:rPr lang="ko-KR" altLang="en-US" dirty="0"/>
              <a:t>성공 보상 정보</a:t>
            </a:r>
            <a:r>
              <a:rPr lang="en-US" altLang="ko-KR" dirty="0"/>
              <a:t>(STRING)	</a:t>
            </a:r>
            <a:r>
              <a:rPr lang="ko-KR" altLang="en-US" dirty="0"/>
              <a:t>숫자</a:t>
            </a:r>
            <a:r>
              <a:rPr lang="en-US" altLang="ko-KR" dirty="0"/>
              <a:t>,ID</a:t>
            </a:r>
          </a:p>
          <a:p>
            <a:r>
              <a:rPr lang="ko-KR" altLang="en-US" dirty="0"/>
              <a:t>보조 보상 정보</a:t>
            </a:r>
            <a:r>
              <a:rPr lang="en-US" altLang="ko-KR" dirty="0"/>
              <a:t>(INT)	0,1,2,3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230FD-93C2-152B-F9C8-7477BA4D46CA}"/>
              </a:ext>
            </a:extLst>
          </p:cNvPr>
          <p:cNvSpPr txBox="1"/>
          <p:nvPr/>
        </p:nvSpPr>
        <p:spPr>
          <a:xfrm>
            <a:off x="5582194" y="1479862"/>
            <a:ext cx="2964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텍스트 </a:t>
            </a:r>
            <a:r>
              <a:rPr lang="en-US" altLang="ko-KR" dirty="0"/>
              <a:t>JSON</a:t>
            </a:r>
          </a:p>
          <a:p>
            <a:endParaRPr lang="en-US" altLang="ko-KR" dirty="0"/>
          </a:p>
          <a:p>
            <a:r>
              <a:rPr lang="ko-KR" altLang="en-US" dirty="0"/>
              <a:t>이벤트 이름</a:t>
            </a:r>
            <a:r>
              <a:rPr lang="en-US" altLang="ko-KR" dirty="0"/>
              <a:t>(</a:t>
            </a:r>
            <a:r>
              <a:rPr lang="ko-KR" altLang="en-US" dirty="0"/>
              <a:t>계절별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이벤트 설명</a:t>
            </a:r>
            <a:r>
              <a:rPr lang="en-US" altLang="ko-KR" dirty="0"/>
              <a:t>(</a:t>
            </a:r>
            <a:r>
              <a:rPr lang="ko-KR" altLang="en-US" dirty="0"/>
              <a:t>계절별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선택지 설명</a:t>
            </a:r>
            <a:r>
              <a:rPr lang="en-US" altLang="ko-KR" dirty="0"/>
              <a:t>(</a:t>
            </a:r>
            <a:r>
              <a:rPr lang="ko-KR" altLang="en-US" dirty="0"/>
              <a:t>계절별 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실패 텍스트</a:t>
            </a:r>
            <a:r>
              <a:rPr lang="en-US" altLang="ko-KR" dirty="0"/>
              <a:t>(</a:t>
            </a:r>
            <a:r>
              <a:rPr lang="ko-KR" altLang="en-US" dirty="0"/>
              <a:t>계절별 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성공 텍스트</a:t>
            </a:r>
            <a:r>
              <a:rPr lang="en-US" altLang="ko-KR" dirty="0"/>
              <a:t>(</a:t>
            </a:r>
            <a:r>
              <a:rPr lang="ko-KR" altLang="en-US" dirty="0"/>
              <a:t>계절별 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EB277-B96B-A609-E956-8E58046732DD}"/>
              </a:ext>
            </a:extLst>
          </p:cNvPr>
          <p:cNvSpPr txBox="1"/>
          <p:nvPr/>
        </p:nvSpPr>
        <p:spPr>
          <a:xfrm>
            <a:off x="8793707" y="1473824"/>
            <a:ext cx="2964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일러스트 정보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ID+_spring</a:t>
            </a:r>
            <a:r>
              <a:rPr lang="en-US" altLang="ko-KR" dirty="0"/>
              <a:t>/_summer/_fall/_winter (</a:t>
            </a:r>
            <a:r>
              <a:rPr lang="ko-KR" altLang="en-US" dirty="0"/>
              <a:t>파일 이름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5643E-2DC6-40B3-C50B-40C6FF3B8C39}"/>
              </a:ext>
            </a:extLst>
          </p:cNvPr>
          <p:cNvSpPr txBox="1"/>
          <p:nvPr/>
        </p:nvSpPr>
        <p:spPr>
          <a:xfrm>
            <a:off x="278674" y="5946944"/>
            <a:ext cx="53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스프레드 시트 데이터 배치 </a:t>
            </a:r>
            <a:r>
              <a:rPr lang="en-US" altLang="ko-KR" dirty="0"/>
              <a:t>– </a:t>
            </a:r>
            <a:r>
              <a:rPr lang="ko-KR" altLang="en-US" dirty="0"/>
              <a:t>생략</a:t>
            </a:r>
            <a:r>
              <a:rPr lang="en-US" altLang="ko-KR" dirty="0"/>
              <a:t>(</a:t>
            </a:r>
            <a:r>
              <a:rPr lang="ko-KR" altLang="en-US" dirty="0"/>
              <a:t>좀 많음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83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D59FE5-E0D6-1798-9B83-CE8779CD3789}"/>
              </a:ext>
            </a:extLst>
          </p:cNvPr>
          <p:cNvSpPr txBox="1"/>
          <p:nvPr/>
        </p:nvSpPr>
        <p:spPr>
          <a:xfrm>
            <a:off x="1994263" y="217714"/>
            <a:ext cx="7672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연계 이벤트 데이터</a:t>
            </a:r>
            <a:r>
              <a:rPr lang="en-US" altLang="ko-KR" sz="4000" dirty="0"/>
              <a:t>(JSON)</a:t>
            </a:r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24EB5-CEB0-FAB6-0B77-F8D49FCBB2A0}"/>
              </a:ext>
            </a:extLst>
          </p:cNvPr>
          <p:cNvSpPr txBox="1"/>
          <p:nvPr/>
        </p:nvSpPr>
        <p:spPr>
          <a:xfrm>
            <a:off x="700088" y="1571625"/>
            <a:ext cx="10415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연계 요구 조건</a:t>
            </a:r>
            <a:r>
              <a:rPr lang="en-US" altLang="ko-KR" dirty="0"/>
              <a:t>(JSON)</a:t>
            </a:r>
          </a:p>
          <a:p>
            <a:endParaRPr lang="en-US" altLang="ko-KR" dirty="0"/>
          </a:p>
          <a:p>
            <a:r>
              <a:rPr lang="ko-KR" altLang="en-US" dirty="0"/>
              <a:t>선행 타입</a:t>
            </a:r>
            <a:r>
              <a:rPr lang="en-US" altLang="ko-KR" dirty="0"/>
              <a:t>(INT)		0,1,2,3</a:t>
            </a:r>
          </a:p>
          <a:p>
            <a:r>
              <a:rPr lang="ko-KR" altLang="en-US" dirty="0"/>
              <a:t>선행 목표</a:t>
            </a:r>
            <a:r>
              <a:rPr lang="en-US" altLang="ko-KR" dirty="0"/>
              <a:t>(STRING)	</a:t>
            </a:r>
            <a:r>
              <a:rPr lang="ko-KR" altLang="en-US" dirty="0"/>
              <a:t>숫자</a:t>
            </a:r>
            <a:r>
              <a:rPr lang="en-US" altLang="ko-KR" dirty="0"/>
              <a:t>, ID</a:t>
            </a:r>
          </a:p>
          <a:p>
            <a:r>
              <a:rPr lang="ko-KR" altLang="en-US" dirty="0"/>
              <a:t>선행 조건</a:t>
            </a:r>
            <a:r>
              <a:rPr lang="en-US" altLang="ko-KR" dirty="0"/>
              <a:t>(INT)		</a:t>
            </a:r>
            <a:r>
              <a:rPr lang="ko-KR" altLang="en-US" dirty="0"/>
              <a:t>이벤트일 경우</a:t>
            </a:r>
            <a:r>
              <a:rPr lang="en-US" altLang="ko-KR" dirty="0"/>
              <a:t> </a:t>
            </a:r>
            <a:r>
              <a:rPr lang="ko-KR" altLang="en-US" dirty="0"/>
              <a:t>성공</a:t>
            </a:r>
            <a:r>
              <a:rPr lang="en-US" altLang="ko-KR" dirty="0"/>
              <a:t>/</a:t>
            </a:r>
            <a:r>
              <a:rPr lang="ko-KR" altLang="en-US" dirty="0"/>
              <a:t>실패</a:t>
            </a:r>
            <a:r>
              <a:rPr lang="en-US" altLang="ko-KR" dirty="0"/>
              <a:t>, </a:t>
            </a:r>
            <a:r>
              <a:rPr lang="ko-KR" altLang="en-US" dirty="0"/>
              <a:t>그 외의 경우 목표 수치</a:t>
            </a:r>
            <a:endParaRPr lang="en-US" altLang="ko-KR" dirty="0"/>
          </a:p>
          <a:p>
            <a:r>
              <a:rPr lang="ko-KR" altLang="en-US" dirty="0"/>
              <a:t>선행 성향</a:t>
            </a:r>
            <a:r>
              <a:rPr lang="en-US" altLang="ko-KR" dirty="0"/>
              <a:t>(INT)		</a:t>
            </a:r>
            <a:r>
              <a:rPr lang="ko-KR" altLang="en-US" dirty="0"/>
              <a:t>이벤트일 경우 해당 이벤트의 선택지 선택 정보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 일반 이벤트와 동일</a:t>
            </a:r>
          </a:p>
        </p:txBody>
      </p:sp>
    </p:spTree>
    <p:extLst>
      <p:ext uri="{BB962C8B-B14F-4D97-AF65-F5344CB8AC3E}">
        <p14:creationId xmlns:p14="http://schemas.microsoft.com/office/powerpoint/2010/main" val="29470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5FC0B1-792E-9718-7454-071803FF2DA3}"/>
              </a:ext>
            </a:extLst>
          </p:cNvPr>
          <p:cNvSpPr txBox="1"/>
          <p:nvPr/>
        </p:nvSpPr>
        <p:spPr>
          <a:xfrm>
            <a:off x="1994263" y="217714"/>
            <a:ext cx="7672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퀘스트 이벤트 데이터</a:t>
            </a:r>
            <a:r>
              <a:rPr lang="en-US" altLang="ko-KR" sz="4000" dirty="0"/>
              <a:t>(JSON)</a:t>
            </a:r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B8B7E-6138-6439-0532-3F561F3BB179}"/>
              </a:ext>
            </a:extLst>
          </p:cNvPr>
          <p:cNvSpPr txBox="1"/>
          <p:nvPr/>
        </p:nvSpPr>
        <p:spPr>
          <a:xfrm>
            <a:off x="342899" y="1543050"/>
            <a:ext cx="10887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퀘스트 </a:t>
            </a:r>
            <a:r>
              <a:rPr lang="en-US" altLang="ko-KR" dirty="0"/>
              <a:t>ID(STRING)		ID</a:t>
            </a:r>
          </a:p>
          <a:p>
            <a:r>
              <a:rPr lang="ko-KR" altLang="en-US" dirty="0"/>
              <a:t>해당 이벤트 퀘스트 단계</a:t>
            </a:r>
            <a:r>
              <a:rPr lang="en-US" altLang="ko-KR" dirty="0"/>
              <a:t>(INT)	0,1,2,3</a:t>
            </a:r>
          </a:p>
          <a:p>
            <a:endParaRPr lang="en-US" altLang="ko-KR" dirty="0"/>
          </a:p>
          <a:p>
            <a:r>
              <a:rPr lang="ko-KR" altLang="en-US" dirty="0"/>
              <a:t>이벤트의 퀘스트 단계가 </a:t>
            </a:r>
            <a:r>
              <a:rPr lang="en-US" altLang="ko-KR" dirty="0"/>
              <a:t>0</a:t>
            </a:r>
            <a:r>
              <a:rPr lang="ko-KR" altLang="en-US" dirty="0"/>
              <a:t>일 시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설명을 제외한 모든 요소는 </a:t>
            </a:r>
            <a:r>
              <a:rPr lang="en-US" altLang="ko-KR" dirty="0"/>
              <a:t>0</a:t>
            </a:r>
            <a:r>
              <a:rPr lang="ko-KR" altLang="en-US" dirty="0"/>
              <a:t>으로 고정한다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이벤트의 퀘스트 단계가 </a:t>
            </a:r>
            <a:r>
              <a:rPr lang="en-US" altLang="ko-KR" dirty="0"/>
              <a:t>3</a:t>
            </a:r>
            <a:r>
              <a:rPr lang="ko-KR" altLang="en-US" dirty="0"/>
              <a:t>일 시</a:t>
            </a:r>
            <a:endParaRPr lang="en-US" altLang="ko-KR" dirty="0"/>
          </a:p>
          <a:p>
            <a:r>
              <a:rPr lang="ko-KR" altLang="en-US" dirty="0"/>
              <a:t>해당 이벤트의 선택지 타입</a:t>
            </a:r>
            <a:r>
              <a:rPr lang="en-US" altLang="ko-KR" dirty="0"/>
              <a:t>, </a:t>
            </a:r>
            <a:r>
              <a:rPr lang="ko-KR" altLang="en-US" dirty="0"/>
              <a:t>대상은 </a:t>
            </a:r>
            <a:r>
              <a:rPr lang="en-US" altLang="ko-KR" dirty="0"/>
              <a:t>0</a:t>
            </a:r>
            <a:r>
              <a:rPr lang="ko-KR" altLang="en-US" dirty="0"/>
              <a:t>으로 고정된다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 일반 이벤트와 동일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423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D6B771-9E6F-CF85-1477-37E34CC3D7D4}"/>
              </a:ext>
            </a:extLst>
          </p:cNvPr>
          <p:cNvSpPr txBox="1"/>
          <p:nvPr/>
        </p:nvSpPr>
        <p:spPr>
          <a:xfrm>
            <a:off x="1994263" y="217714"/>
            <a:ext cx="7672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텍스트 데이터</a:t>
            </a:r>
            <a:r>
              <a:rPr lang="en-US" altLang="ko-KR" sz="4000" dirty="0"/>
              <a:t>(JSON)</a:t>
            </a:r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5F161-A10E-9DE7-1213-1E765B061483}"/>
              </a:ext>
            </a:extLst>
          </p:cNvPr>
          <p:cNvSpPr txBox="1"/>
          <p:nvPr/>
        </p:nvSpPr>
        <p:spPr>
          <a:xfrm>
            <a:off x="849085" y="1567542"/>
            <a:ext cx="82600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텍스트 데이터</a:t>
            </a:r>
            <a:endParaRPr lang="en-US" altLang="ko-KR" dirty="0"/>
          </a:p>
          <a:p>
            <a:r>
              <a:rPr lang="ko-KR" altLang="en-US" dirty="0"/>
              <a:t>계절 별로 변경되는 텍스트 목록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이름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선택지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실패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성공 설명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스프레드 시트 데이터 배치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열 </a:t>
            </a:r>
            <a:r>
              <a:rPr lang="en-US" altLang="ko-KR" dirty="0"/>
              <a:t>: </a:t>
            </a:r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ko-KR" altLang="en-US" dirty="0"/>
              <a:t>미사용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열 </a:t>
            </a:r>
            <a:r>
              <a:rPr lang="en-US" altLang="ko-KR" dirty="0"/>
              <a:t>: </a:t>
            </a:r>
            <a:r>
              <a:rPr lang="ko-KR" altLang="en-US" dirty="0"/>
              <a:t>해당 이벤트 </a:t>
            </a:r>
            <a:r>
              <a:rPr lang="en-US" altLang="ko-KR" dirty="0"/>
              <a:t>ID_(</a:t>
            </a:r>
            <a:r>
              <a:rPr lang="en-US" altLang="ko-KR" dirty="0" err="1"/>
              <a:t>spring,summer,fall,winter</a:t>
            </a:r>
            <a:r>
              <a:rPr lang="en-US" altLang="ko-KR" dirty="0"/>
              <a:t>) (</a:t>
            </a:r>
            <a:r>
              <a:rPr lang="ko-KR" altLang="en-US" dirty="0"/>
              <a:t>수식 이용해서 자동 생성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열 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열 </a:t>
            </a:r>
            <a:r>
              <a:rPr lang="en-US" altLang="ko-KR" dirty="0"/>
              <a:t>: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열 </a:t>
            </a:r>
            <a:r>
              <a:rPr lang="en-US" altLang="ko-KR" dirty="0"/>
              <a:t>: </a:t>
            </a:r>
            <a:r>
              <a:rPr lang="ko-KR" altLang="en-US" dirty="0"/>
              <a:t>선택지 별 설명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열 </a:t>
            </a:r>
            <a:r>
              <a:rPr lang="en-US" altLang="ko-KR" dirty="0"/>
              <a:t>: </a:t>
            </a:r>
            <a:r>
              <a:rPr lang="ko-KR" altLang="en-US" dirty="0"/>
              <a:t>실패 설명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열 </a:t>
            </a:r>
            <a:r>
              <a:rPr lang="en-US" altLang="ko-KR" dirty="0"/>
              <a:t>: </a:t>
            </a:r>
            <a:r>
              <a:rPr lang="ko-KR" altLang="en-US" dirty="0"/>
              <a:t>성공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131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AEAC72-366D-655F-D21C-F1BDE2A9FD20}"/>
              </a:ext>
            </a:extLst>
          </p:cNvPr>
          <p:cNvSpPr txBox="1"/>
          <p:nvPr/>
        </p:nvSpPr>
        <p:spPr>
          <a:xfrm>
            <a:off x="2281646" y="285819"/>
            <a:ext cx="64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이미지 불러오기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BC286-F6B8-3372-0217-8172FA05B8F8}"/>
              </a:ext>
            </a:extLst>
          </p:cNvPr>
          <p:cNvSpPr txBox="1"/>
          <p:nvPr/>
        </p:nvSpPr>
        <p:spPr>
          <a:xfrm>
            <a:off x="531223" y="1541417"/>
            <a:ext cx="99103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GameManager</a:t>
            </a:r>
            <a:r>
              <a:rPr lang="en-US" altLang="ko-KR" dirty="0"/>
              <a:t> </a:t>
            </a:r>
            <a:r>
              <a:rPr lang="ko-KR" altLang="en-US" dirty="0"/>
              <a:t>내부 </a:t>
            </a:r>
            <a:r>
              <a:rPr lang="en-US" altLang="ko-KR" dirty="0" err="1"/>
              <a:t>ImageHolder</a:t>
            </a:r>
            <a:r>
              <a:rPr lang="ko-KR" altLang="en-US" dirty="0"/>
              <a:t>에서 </a:t>
            </a:r>
            <a:r>
              <a:rPr lang="en-US" altLang="ko-KR" dirty="0"/>
              <a:t>ID</a:t>
            </a:r>
            <a:r>
              <a:rPr lang="ko-KR" altLang="en-US" dirty="0"/>
              <a:t>로 불러온다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 일러스트</a:t>
            </a:r>
            <a:r>
              <a:rPr lang="en-US" altLang="ko-KR" dirty="0"/>
              <a:t> : ID</a:t>
            </a:r>
            <a:r>
              <a:rPr lang="ko-KR" altLang="en-US" dirty="0"/>
              <a:t>에 추가해 봄</a:t>
            </a:r>
            <a:r>
              <a:rPr lang="en-US" altLang="ko-KR" dirty="0"/>
              <a:t>,</a:t>
            </a:r>
            <a:r>
              <a:rPr lang="ko-KR" altLang="en-US" dirty="0"/>
              <a:t>여름</a:t>
            </a:r>
            <a:r>
              <a:rPr lang="en-US" altLang="ko-KR" dirty="0"/>
              <a:t>,</a:t>
            </a:r>
            <a:r>
              <a:rPr lang="ko-KR" altLang="en-US" dirty="0"/>
              <a:t>가을</a:t>
            </a:r>
            <a:r>
              <a:rPr lang="en-US" altLang="ko-KR" dirty="0"/>
              <a:t>,</a:t>
            </a:r>
            <a:r>
              <a:rPr lang="ko-KR" altLang="en-US" dirty="0"/>
              <a:t>겨울마다</a:t>
            </a:r>
            <a:endParaRPr lang="en-US" altLang="ko-KR" dirty="0"/>
          </a:p>
          <a:p>
            <a:r>
              <a:rPr lang="en-US" altLang="ko-KR" dirty="0"/>
              <a:t>_</a:t>
            </a:r>
            <a:r>
              <a:rPr lang="en-US" altLang="ko-KR" dirty="0" err="1"/>
              <a:t>spring,_summer,_fall,_winter</a:t>
            </a:r>
            <a:r>
              <a:rPr lang="ko-KR" altLang="en-US" dirty="0"/>
              <a:t>를 붙여 해당 이름 파일 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정착지 일러스트 </a:t>
            </a:r>
            <a:r>
              <a:rPr lang="en-US" altLang="ko-KR" dirty="0"/>
              <a:t>: </a:t>
            </a:r>
            <a:r>
              <a:rPr lang="ko-KR" altLang="en-US" dirty="0"/>
              <a:t>마을</a:t>
            </a:r>
            <a:r>
              <a:rPr lang="en-US" altLang="ko-KR" dirty="0"/>
              <a:t>,</a:t>
            </a:r>
            <a:r>
              <a:rPr lang="ko-KR" altLang="en-US" dirty="0"/>
              <a:t>도시</a:t>
            </a:r>
            <a:r>
              <a:rPr lang="en-US" altLang="ko-KR" dirty="0"/>
              <a:t>,</a:t>
            </a:r>
            <a:r>
              <a:rPr lang="ko-KR" altLang="en-US" dirty="0"/>
              <a:t>성채 별 </a:t>
            </a:r>
            <a:r>
              <a:rPr lang="en-US" altLang="ko-KR" dirty="0"/>
              <a:t>int</a:t>
            </a:r>
            <a:r>
              <a:rPr lang="ko-KR" altLang="en-US" dirty="0"/>
              <a:t>형 </a:t>
            </a:r>
            <a:r>
              <a:rPr lang="en-US" altLang="ko-KR" dirty="0"/>
              <a:t>ID</a:t>
            </a:r>
            <a:r>
              <a:rPr lang="ko-KR" altLang="en-US" dirty="0"/>
              <a:t>로 이름을 불러오고 불러온 이름에 봄</a:t>
            </a:r>
            <a:r>
              <a:rPr lang="en-US" altLang="ko-KR" dirty="0"/>
              <a:t>,</a:t>
            </a:r>
            <a:r>
              <a:rPr lang="ko-KR" altLang="en-US" dirty="0"/>
              <a:t>여름</a:t>
            </a:r>
            <a:r>
              <a:rPr lang="en-US" altLang="ko-KR" dirty="0"/>
              <a:t>,</a:t>
            </a:r>
            <a:r>
              <a:rPr lang="ko-KR" altLang="en-US" dirty="0"/>
              <a:t>가을</a:t>
            </a:r>
            <a:r>
              <a:rPr lang="en-US" altLang="ko-KR" dirty="0"/>
              <a:t>,</a:t>
            </a:r>
            <a:r>
              <a:rPr lang="ko-KR" altLang="en-US" dirty="0"/>
              <a:t>겨울 별로 </a:t>
            </a:r>
            <a:r>
              <a:rPr lang="en-US" altLang="ko-KR" dirty="0"/>
              <a:t>_</a:t>
            </a:r>
            <a:r>
              <a:rPr lang="en-US" altLang="ko-KR" dirty="0" err="1"/>
              <a:t>spring,_summer,_fall,_winter</a:t>
            </a:r>
            <a:r>
              <a:rPr lang="ko-KR" altLang="en-US" dirty="0"/>
              <a:t>를 붙여 해당 이름 파일 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테마</a:t>
            </a:r>
            <a:r>
              <a:rPr lang="en-US" altLang="ko-KR" dirty="0"/>
              <a:t>, </a:t>
            </a:r>
            <a:r>
              <a:rPr lang="ko-KR" altLang="en-US" dirty="0"/>
              <a:t>기술 일러스트 </a:t>
            </a:r>
            <a:r>
              <a:rPr lang="en-US" altLang="ko-KR" dirty="0"/>
              <a:t>: </a:t>
            </a:r>
            <a:r>
              <a:rPr lang="ko-KR" altLang="en-US" dirty="0"/>
              <a:t>해당 </a:t>
            </a:r>
            <a:r>
              <a:rPr lang="en-US" altLang="ko-KR" dirty="0"/>
              <a:t>ID </a:t>
            </a:r>
            <a:r>
              <a:rPr lang="ko-KR" altLang="en-US" dirty="0"/>
              <a:t>이름 파일 반환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2214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A16D6A-930A-D844-549F-977426881D37}"/>
              </a:ext>
            </a:extLst>
          </p:cNvPr>
          <p:cNvSpPr txBox="1"/>
          <p:nvPr/>
        </p:nvSpPr>
        <p:spPr>
          <a:xfrm>
            <a:off x="2386149" y="217714"/>
            <a:ext cx="4981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시간 흐름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39871-C70D-E75C-58CC-04718707FE7B}"/>
              </a:ext>
            </a:extLst>
          </p:cNvPr>
          <p:cNvSpPr txBox="1"/>
          <p:nvPr/>
        </p:nvSpPr>
        <p:spPr>
          <a:xfrm>
            <a:off x="513805" y="1445623"/>
            <a:ext cx="106244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게임은 </a:t>
            </a:r>
            <a:r>
              <a:rPr lang="en-US" altLang="ko-KR" dirty="0"/>
              <a:t>1</a:t>
            </a:r>
            <a:r>
              <a:rPr lang="ko-KR" altLang="en-US" dirty="0"/>
              <a:t>년에 </a:t>
            </a:r>
            <a:r>
              <a:rPr lang="en-US" altLang="ko-KR" dirty="0"/>
              <a:t>4</a:t>
            </a:r>
            <a:r>
              <a:rPr lang="ko-KR" altLang="en-US" dirty="0"/>
              <a:t>턴으로 구성된다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턴은 봄</a:t>
            </a:r>
            <a:r>
              <a:rPr lang="en-US" altLang="ko-KR" dirty="0"/>
              <a:t>,</a:t>
            </a:r>
            <a:r>
              <a:rPr lang="ko-KR" altLang="en-US" dirty="0"/>
              <a:t>여름</a:t>
            </a:r>
            <a:r>
              <a:rPr lang="en-US" altLang="ko-KR" dirty="0"/>
              <a:t>,</a:t>
            </a:r>
            <a:r>
              <a:rPr lang="ko-KR" altLang="en-US" dirty="0"/>
              <a:t>가을</a:t>
            </a:r>
            <a:r>
              <a:rPr lang="en-US" altLang="ko-KR" dirty="0"/>
              <a:t>,</a:t>
            </a:r>
            <a:r>
              <a:rPr lang="ko-KR" altLang="en-US" dirty="0"/>
              <a:t>겨울의 속성을 지닌다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정착지에서 다른 정착지로 이동을 완료할 때 마다 </a:t>
            </a:r>
            <a:r>
              <a:rPr lang="en-US" altLang="ko-KR" dirty="0"/>
              <a:t>1</a:t>
            </a:r>
            <a:r>
              <a:rPr lang="ko-KR" altLang="en-US" dirty="0"/>
              <a:t>턴이 흐른다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정착지 내부에서 이벤트를 완료할 때 마다 </a:t>
            </a:r>
            <a:r>
              <a:rPr lang="en-US" altLang="ko-KR" dirty="0"/>
              <a:t>1</a:t>
            </a:r>
            <a:r>
              <a:rPr lang="ko-KR" altLang="en-US" dirty="0"/>
              <a:t>턴이 흐른다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이벤트의 일러스트</a:t>
            </a:r>
            <a:r>
              <a:rPr lang="en-US" altLang="ko-KR" dirty="0"/>
              <a:t>, </a:t>
            </a:r>
            <a:r>
              <a:rPr lang="ko-KR" altLang="en-US" dirty="0"/>
              <a:t>설명 텍스트</a:t>
            </a:r>
            <a:r>
              <a:rPr lang="en-US" altLang="ko-KR" dirty="0"/>
              <a:t>, </a:t>
            </a:r>
            <a:r>
              <a:rPr lang="ko-KR" altLang="en-US" dirty="0"/>
              <a:t>선택지 텍스트</a:t>
            </a:r>
            <a:r>
              <a:rPr lang="en-US" altLang="ko-KR" dirty="0"/>
              <a:t>, </a:t>
            </a:r>
            <a:r>
              <a:rPr lang="ko-KR" altLang="en-US" dirty="0"/>
              <a:t>결과 텍스트는 계절 별로 변화를 가질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정착지의 일러스트는 계절 별로 변화를 가진다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이벤트 선택지를 위한 체력</a:t>
            </a:r>
            <a:r>
              <a:rPr lang="en-US" altLang="ko-KR" dirty="0"/>
              <a:t>, </a:t>
            </a:r>
            <a:r>
              <a:rPr lang="ko-KR" altLang="en-US" dirty="0"/>
              <a:t>정신력</a:t>
            </a:r>
            <a:r>
              <a:rPr lang="en-US" altLang="ko-KR" dirty="0"/>
              <a:t>, </a:t>
            </a:r>
            <a:r>
              <a:rPr lang="ko-KR" altLang="en-US" dirty="0"/>
              <a:t>돈의 지불 값</a:t>
            </a:r>
            <a:r>
              <a:rPr lang="en-US" altLang="ko-KR" dirty="0"/>
              <a:t>, </a:t>
            </a:r>
            <a:r>
              <a:rPr lang="ko-KR" altLang="en-US" dirty="0"/>
              <a:t>스킬 체크의 요구 수치</a:t>
            </a:r>
            <a:r>
              <a:rPr lang="en-US" altLang="ko-KR" dirty="0"/>
              <a:t>, </a:t>
            </a:r>
            <a:r>
              <a:rPr lang="ko-KR" altLang="en-US" dirty="0"/>
              <a:t>스킬 체크의 최소 확률</a:t>
            </a:r>
            <a:r>
              <a:rPr lang="en-US" altLang="ko-KR" dirty="0"/>
              <a:t>, </a:t>
            </a:r>
            <a:r>
              <a:rPr lang="ko-KR" altLang="en-US" dirty="0"/>
              <a:t>게임 전반적 정신력 소모 비율은 게임 시작 후 년도에 따라 변동한다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지불 값과 스킬 체크 요구 수치</a:t>
            </a:r>
            <a:r>
              <a:rPr lang="en-US" altLang="ko-KR" dirty="0"/>
              <a:t>, </a:t>
            </a:r>
            <a:r>
              <a:rPr lang="ko-KR" altLang="en-US" dirty="0"/>
              <a:t>전체적 정신력 소모 비율은 년도에 따라 증가하고</a:t>
            </a:r>
            <a:endParaRPr lang="en-US" altLang="ko-KR" dirty="0"/>
          </a:p>
          <a:p>
            <a:r>
              <a:rPr lang="ko-KR" altLang="en-US" dirty="0"/>
              <a:t>스킬 체크 최소 확률과 정신력 회복 비율은 년도에 따라 감소한다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068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78CF6-AB10-A0D1-04DA-FDFC0C6F3303}"/>
              </a:ext>
            </a:extLst>
          </p:cNvPr>
          <p:cNvSpPr txBox="1"/>
          <p:nvPr/>
        </p:nvSpPr>
        <p:spPr>
          <a:xfrm>
            <a:off x="2281646" y="285819"/>
            <a:ext cx="64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텍스트 불러오기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E8349-BDDD-D02D-EF11-FC6B41C3A469}"/>
              </a:ext>
            </a:extLst>
          </p:cNvPr>
          <p:cNvSpPr txBox="1"/>
          <p:nvPr/>
        </p:nvSpPr>
        <p:spPr>
          <a:xfrm>
            <a:off x="130834" y="1558498"/>
            <a:ext cx="64095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ID+(_</a:t>
            </a:r>
            <a:r>
              <a:rPr lang="en-US" altLang="ko-KR" dirty="0" err="1"/>
              <a:t>spring,_summer,_fall,_winter</a:t>
            </a:r>
            <a:r>
              <a:rPr lang="en-US" altLang="ko-KR" dirty="0"/>
              <a:t>)</a:t>
            </a:r>
            <a:r>
              <a:rPr lang="ko-KR" altLang="en-US" dirty="0"/>
              <a:t>로 분류되는 텍스트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이름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선택지 별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실패 별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성공 별 설명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9BD38-B00A-5EFB-AA4A-5DC318FB57B5}"/>
              </a:ext>
            </a:extLst>
          </p:cNvPr>
          <p:cNvSpPr txBox="1"/>
          <p:nvPr/>
        </p:nvSpPr>
        <p:spPr>
          <a:xfrm>
            <a:off x="5910398" y="1558498"/>
            <a:ext cx="61507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로 불러오는 텍스트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경험 이름</a:t>
            </a:r>
            <a:r>
              <a:rPr lang="en-US" altLang="ko-KR" dirty="0"/>
              <a:t>(</a:t>
            </a:r>
            <a:r>
              <a:rPr lang="ko-KR" altLang="en-US" dirty="0"/>
              <a:t>경험 </a:t>
            </a:r>
            <a:r>
              <a:rPr lang="en-US" altLang="ko-KR" dirty="0"/>
              <a:t>ID)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경험 설명</a:t>
            </a:r>
            <a:r>
              <a:rPr lang="en-US" altLang="ko-KR" dirty="0"/>
              <a:t>(</a:t>
            </a:r>
            <a:r>
              <a:rPr lang="ko-KR" altLang="en-US" dirty="0"/>
              <a:t>경험</a:t>
            </a:r>
            <a:r>
              <a:rPr lang="en-US" altLang="ko-KR" dirty="0"/>
              <a:t> ID)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특성 이름</a:t>
            </a:r>
            <a:r>
              <a:rPr lang="en-US" altLang="ko-KR" dirty="0"/>
              <a:t>(</a:t>
            </a:r>
            <a:r>
              <a:rPr lang="ko-KR" altLang="en-US" dirty="0"/>
              <a:t>특성 </a:t>
            </a:r>
            <a:r>
              <a:rPr lang="en-US" altLang="ko-KR" dirty="0"/>
              <a:t>ID)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특성 설명</a:t>
            </a:r>
            <a:r>
              <a:rPr lang="en-US" altLang="ko-KR" dirty="0"/>
              <a:t>(</a:t>
            </a:r>
            <a:r>
              <a:rPr lang="ko-KR" altLang="en-US" dirty="0"/>
              <a:t>특성 </a:t>
            </a:r>
            <a:r>
              <a:rPr lang="en-US" altLang="ko-KR" dirty="0"/>
              <a:t>ID)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퀘스트 이름</a:t>
            </a:r>
            <a:r>
              <a:rPr lang="en-US" altLang="ko-KR" dirty="0"/>
              <a:t>(</a:t>
            </a:r>
            <a:r>
              <a:rPr lang="ko-KR" altLang="en-US" dirty="0"/>
              <a:t>퀘스트 </a:t>
            </a:r>
            <a:r>
              <a:rPr lang="en-US" altLang="ko-KR" dirty="0"/>
              <a:t>ID)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초기 설정 퀘스트 설명</a:t>
            </a:r>
            <a:r>
              <a:rPr lang="en-US" altLang="ko-KR" dirty="0"/>
              <a:t>(</a:t>
            </a:r>
            <a:r>
              <a:rPr lang="ko-KR" altLang="en-US" dirty="0"/>
              <a:t>퀘스트 </a:t>
            </a:r>
            <a:r>
              <a:rPr lang="en-US" altLang="ko-KR" dirty="0"/>
              <a:t>ID)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퀘스트 예고 텍스트</a:t>
            </a:r>
            <a:r>
              <a:rPr lang="en-US" altLang="ko-KR" dirty="0"/>
              <a:t>(</a:t>
            </a:r>
            <a:r>
              <a:rPr lang="ko-KR" altLang="en-US" dirty="0"/>
              <a:t>퀘스트 </a:t>
            </a:r>
            <a:r>
              <a:rPr lang="en-US" altLang="ko-KR" dirty="0"/>
              <a:t>ID)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조합용 단어</a:t>
            </a:r>
            <a:r>
              <a:rPr lang="en-US" altLang="ko-KR" dirty="0"/>
              <a:t>(</a:t>
            </a:r>
            <a:r>
              <a:rPr lang="ko-KR" altLang="en-US" dirty="0"/>
              <a:t>체력</a:t>
            </a:r>
            <a:r>
              <a:rPr lang="en-US" altLang="ko-KR" dirty="0"/>
              <a:t>,</a:t>
            </a:r>
            <a:r>
              <a:rPr lang="ko-KR" altLang="en-US" dirty="0"/>
              <a:t>정신력</a:t>
            </a:r>
            <a:r>
              <a:rPr lang="en-US" altLang="ko-KR" dirty="0"/>
              <a:t>,</a:t>
            </a:r>
            <a:r>
              <a:rPr lang="ko-KR" altLang="en-US" dirty="0"/>
              <a:t>돈</a:t>
            </a:r>
            <a:r>
              <a:rPr lang="en-US" altLang="ko-KR" dirty="0"/>
              <a:t>,</a:t>
            </a:r>
            <a:r>
              <a:rPr lang="ko-KR" altLang="en-US" dirty="0"/>
              <a:t>테마</a:t>
            </a:r>
            <a:r>
              <a:rPr lang="en-US" altLang="ko-KR" dirty="0"/>
              <a:t>,</a:t>
            </a:r>
            <a:r>
              <a:rPr lang="ko-KR" altLang="en-US" dirty="0"/>
              <a:t>기술 이름</a:t>
            </a:r>
            <a:r>
              <a:rPr lang="en-US" altLang="ko-KR" dirty="0"/>
              <a:t>, </a:t>
            </a:r>
            <a:r>
              <a:rPr lang="ko-KR" altLang="en-US" dirty="0"/>
              <a:t>성향 이름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각 </a:t>
            </a:r>
            <a:r>
              <a:rPr lang="en-US" altLang="ko-KR" dirty="0"/>
              <a:t>ID)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각 성향 각 단계별 설명 </a:t>
            </a:r>
            <a:r>
              <a:rPr lang="en-US" altLang="ko-KR" dirty="0"/>
              <a:t>(</a:t>
            </a:r>
            <a:r>
              <a:rPr lang="ko-KR" altLang="en-US" dirty="0"/>
              <a:t>성향 </a:t>
            </a:r>
            <a:r>
              <a:rPr lang="en-US" altLang="ko-KR" dirty="0"/>
              <a:t>ID_(</a:t>
            </a:r>
            <a:r>
              <a:rPr lang="ko-KR" altLang="en-US" dirty="0"/>
              <a:t>진행도 절댓값</a:t>
            </a:r>
            <a:r>
              <a:rPr lang="en-US" altLang="ko-KR" dirty="0"/>
              <a:t>))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각 기술 설명 </a:t>
            </a:r>
            <a:r>
              <a:rPr lang="en-US" altLang="ko-KR" dirty="0"/>
              <a:t>(</a:t>
            </a:r>
            <a:r>
              <a:rPr lang="ko-KR" altLang="en-US" dirty="0"/>
              <a:t>기술 </a:t>
            </a:r>
            <a:r>
              <a:rPr lang="en-US" altLang="ko-KR" dirty="0"/>
              <a:t>ID)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마을</a:t>
            </a:r>
            <a:r>
              <a:rPr lang="en-US" altLang="ko-KR" dirty="0"/>
              <a:t>,</a:t>
            </a:r>
            <a:r>
              <a:rPr lang="ko-KR" altLang="en-US" dirty="0"/>
              <a:t>도시</a:t>
            </a:r>
            <a:r>
              <a:rPr lang="en-US" altLang="ko-KR" dirty="0"/>
              <a:t>,</a:t>
            </a:r>
            <a:r>
              <a:rPr lang="ko-KR" altLang="en-US" dirty="0"/>
              <a:t>성채 이름 </a:t>
            </a:r>
            <a:r>
              <a:rPr lang="en-US" altLang="ko-KR" dirty="0"/>
              <a:t>(</a:t>
            </a:r>
            <a:r>
              <a:rPr lang="ko-KR" altLang="en-US" dirty="0"/>
              <a:t>마을</a:t>
            </a:r>
            <a:r>
              <a:rPr lang="en-US" altLang="ko-KR" dirty="0"/>
              <a:t>,</a:t>
            </a:r>
            <a:r>
              <a:rPr lang="ko-KR" altLang="en-US" dirty="0"/>
              <a:t>도시</a:t>
            </a:r>
            <a:r>
              <a:rPr lang="en-US" altLang="ko-KR" dirty="0"/>
              <a:t>,</a:t>
            </a:r>
            <a:r>
              <a:rPr lang="ko-KR" altLang="en-US" dirty="0"/>
              <a:t>성채 별 이름 인덱스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4902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6E46B2-5A16-E1F1-0A1F-B422C0F10391}"/>
              </a:ext>
            </a:extLst>
          </p:cNvPr>
          <p:cNvSpPr txBox="1"/>
          <p:nvPr/>
        </p:nvSpPr>
        <p:spPr>
          <a:xfrm>
            <a:off x="2595154" y="296091"/>
            <a:ext cx="8708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데이터 요소 </a:t>
            </a:r>
            <a:r>
              <a:rPr lang="en-US" altLang="ko-KR" sz="4000" dirty="0"/>
              <a:t>– </a:t>
            </a:r>
            <a:r>
              <a:rPr lang="ko-KR" altLang="en-US" sz="4000" dirty="0"/>
              <a:t>진행도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18F4E-7853-322E-756E-084EC6E86BDA}"/>
              </a:ext>
            </a:extLst>
          </p:cNvPr>
          <p:cNvSpPr txBox="1"/>
          <p:nvPr/>
        </p:nvSpPr>
        <p:spPr>
          <a:xfrm>
            <a:off x="513806" y="1506583"/>
            <a:ext cx="713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해금 퀘스트 </a:t>
            </a:r>
            <a:r>
              <a:rPr lang="en-US" altLang="ko-KR" dirty="0"/>
              <a:t>ID</a:t>
            </a:r>
          </a:p>
          <a:p>
            <a:r>
              <a:rPr lang="ko-KR" altLang="en-US" dirty="0"/>
              <a:t>불러오기 여부</a:t>
            </a:r>
            <a:endParaRPr lang="en-US" altLang="ko-KR" dirty="0"/>
          </a:p>
          <a:p>
            <a:r>
              <a:rPr lang="ko-KR" altLang="en-US" dirty="0"/>
              <a:t>현재 경험치</a:t>
            </a:r>
            <a:endParaRPr lang="en-US" altLang="ko-KR" dirty="0"/>
          </a:p>
          <a:p>
            <a:r>
              <a:rPr lang="ko-KR" altLang="en-US" dirty="0"/>
              <a:t>현재 레벨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28755-D09F-D535-A48C-7234626745B0}"/>
              </a:ext>
            </a:extLst>
          </p:cNvPr>
          <p:cNvSpPr txBox="1"/>
          <p:nvPr/>
        </p:nvSpPr>
        <p:spPr>
          <a:xfrm>
            <a:off x="2595154" y="2965268"/>
            <a:ext cx="8708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데이터 요소 </a:t>
            </a:r>
            <a:r>
              <a:rPr lang="en-US" altLang="ko-KR" sz="4000" dirty="0"/>
              <a:t>– </a:t>
            </a:r>
            <a:r>
              <a:rPr lang="ko-KR" altLang="en-US" sz="4000" dirty="0"/>
              <a:t>진행도</a:t>
            </a:r>
            <a:r>
              <a:rPr lang="en-US" altLang="ko-KR" sz="4000" dirty="0"/>
              <a:t>(</a:t>
            </a:r>
            <a:r>
              <a:rPr lang="ko-KR" altLang="en-US" sz="4000" dirty="0"/>
              <a:t>저장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AC33F-670F-E190-9774-5E319D4C1A8F}"/>
              </a:ext>
            </a:extLst>
          </p:cNvPr>
          <p:cNvSpPr txBox="1"/>
          <p:nvPr/>
        </p:nvSpPr>
        <p:spPr>
          <a:xfrm>
            <a:off x="513806" y="4151089"/>
            <a:ext cx="627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해금 퀘스트 </a:t>
            </a:r>
            <a:r>
              <a:rPr lang="en-US" altLang="ko-KR" dirty="0"/>
              <a:t>ID</a:t>
            </a:r>
          </a:p>
          <a:p>
            <a:r>
              <a:rPr lang="ko-KR" altLang="en-US" dirty="0"/>
              <a:t>불러오기 여부</a:t>
            </a:r>
            <a:endParaRPr lang="en-US" altLang="ko-KR" dirty="0"/>
          </a:p>
          <a:p>
            <a:r>
              <a:rPr lang="ko-KR" altLang="en-US" dirty="0"/>
              <a:t>현재 경험치</a:t>
            </a:r>
            <a:endParaRPr lang="en-US" altLang="ko-KR" dirty="0"/>
          </a:p>
          <a:p>
            <a:r>
              <a:rPr lang="ko-KR" altLang="en-US" dirty="0"/>
              <a:t>현재 레벨</a:t>
            </a:r>
          </a:p>
        </p:txBody>
      </p:sp>
    </p:spTree>
    <p:extLst>
      <p:ext uri="{BB962C8B-B14F-4D97-AF65-F5344CB8AC3E}">
        <p14:creationId xmlns:p14="http://schemas.microsoft.com/office/powerpoint/2010/main" val="2184381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70E20-1DE3-079E-13F5-01E14AF8E15E}"/>
              </a:ext>
            </a:extLst>
          </p:cNvPr>
          <p:cNvSpPr txBox="1"/>
          <p:nvPr/>
        </p:nvSpPr>
        <p:spPr>
          <a:xfrm>
            <a:off x="2325189" y="136525"/>
            <a:ext cx="725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데이터 구조 </a:t>
            </a:r>
            <a:r>
              <a:rPr lang="en-US" altLang="ko-KR" sz="4000" dirty="0"/>
              <a:t>– </a:t>
            </a:r>
            <a:r>
              <a:rPr lang="ko-KR" altLang="en-US" sz="4000" dirty="0"/>
              <a:t>게임 내부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EDDBB-F606-C722-8F9A-9B874CBD00FF}"/>
              </a:ext>
            </a:extLst>
          </p:cNvPr>
          <p:cNvSpPr txBox="1"/>
          <p:nvPr/>
        </p:nvSpPr>
        <p:spPr>
          <a:xfrm>
            <a:off x="287382" y="1297577"/>
            <a:ext cx="39101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체력</a:t>
            </a:r>
            <a:endParaRPr lang="en-US" altLang="ko-KR" dirty="0"/>
          </a:p>
          <a:p>
            <a:r>
              <a:rPr lang="ko-KR" altLang="en-US" dirty="0"/>
              <a:t>최대 정신력</a:t>
            </a:r>
            <a:endParaRPr lang="en-US" altLang="ko-KR" dirty="0"/>
          </a:p>
          <a:p>
            <a:r>
              <a:rPr lang="ko-KR" altLang="en-US" dirty="0"/>
              <a:t>현재 정신력</a:t>
            </a:r>
            <a:endParaRPr lang="en-US" altLang="ko-KR" dirty="0"/>
          </a:p>
          <a:p>
            <a:r>
              <a:rPr lang="ko-KR" altLang="en-US" dirty="0"/>
              <a:t>현재 돈 보유량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성공한 이벤트 </a:t>
            </a:r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일반 선택지</a:t>
            </a:r>
            <a:endParaRPr lang="en-US" altLang="ko-KR" dirty="0"/>
          </a:p>
          <a:p>
            <a:r>
              <a:rPr lang="ko-KR" altLang="en-US" dirty="0"/>
              <a:t>성공한 이벤트 </a:t>
            </a:r>
            <a:r>
              <a:rPr lang="en-US" altLang="ko-KR" dirty="0"/>
              <a:t>ID – </a:t>
            </a:r>
            <a:r>
              <a:rPr lang="ko-KR" altLang="en-US" dirty="0"/>
              <a:t>이성 선택지</a:t>
            </a:r>
            <a:endParaRPr lang="en-US" altLang="ko-KR" dirty="0"/>
          </a:p>
          <a:p>
            <a:r>
              <a:rPr lang="ko-KR" altLang="en-US" dirty="0"/>
              <a:t>성공한 이벤트 </a:t>
            </a:r>
            <a:r>
              <a:rPr lang="en-US" altLang="ko-KR" dirty="0"/>
              <a:t>ID – </a:t>
            </a:r>
            <a:r>
              <a:rPr lang="ko-KR" altLang="en-US" dirty="0"/>
              <a:t>육체 선택지</a:t>
            </a:r>
            <a:endParaRPr lang="en-US" altLang="ko-KR" dirty="0"/>
          </a:p>
          <a:p>
            <a:r>
              <a:rPr lang="ko-KR" altLang="en-US" dirty="0"/>
              <a:t>성공한 이벤트 </a:t>
            </a:r>
            <a:r>
              <a:rPr lang="en-US" altLang="ko-KR" dirty="0"/>
              <a:t>ID – </a:t>
            </a:r>
            <a:r>
              <a:rPr lang="ko-KR" altLang="en-US" dirty="0"/>
              <a:t>정신 선택지</a:t>
            </a:r>
            <a:endParaRPr lang="en-US" altLang="ko-KR" dirty="0"/>
          </a:p>
          <a:p>
            <a:r>
              <a:rPr lang="ko-KR" altLang="en-US" dirty="0"/>
              <a:t>성공한 이벤트 </a:t>
            </a:r>
            <a:r>
              <a:rPr lang="en-US" altLang="ko-KR" dirty="0"/>
              <a:t>ID – </a:t>
            </a:r>
            <a:r>
              <a:rPr lang="ko-KR" altLang="en-US" dirty="0"/>
              <a:t>물질 선택지</a:t>
            </a:r>
            <a:endParaRPr lang="en-US" altLang="ko-KR" dirty="0"/>
          </a:p>
          <a:p>
            <a:r>
              <a:rPr lang="ko-KR" altLang="en-US" dirty="0"/>
              <a:t>실패한 이벤트 </a:t>
            </a:r>
            <a:r>
              <a:rPr lang="en-US" altLang="ko-KR" dirty="0"/>
              <a:t>ID – </a:t>
            </a:r>
            <a:r>
              <a:rPr lang="ko-KR" altLang="en-US" dirty="0"/>
              <a:t>일반 선택지</a:t>
            </a:r>
            <a:endParaRPr lang="en-US" altLang="ko-KR" dirty="0"/>
          </a:p>
          <a:p>
            <a:r>
              <a:rPr lang="ko-KR" altLang="en-US" dirty="0"/>
              <a:t>실패한 이벤트 </a:t>
            </a:r>
            <a:r>
              <a:rPr lang="en-US" altLang="ko-KR" dirty="0"/>
              <a:t>ID – </a:t>
            </a:r>
            <a:r>
              <a:rPr lang="ko-KR" altLang="en-US" dirty="0"/>
              <a:t>육체 선택지</a:t>
            </a:r>
            <a:endParaRPr lang="en-US" altLang="ko-KR" dirty="0"/>
          </a:p>
          <a:p>
            <a:r>
              <a:rPr lang="ko-KR" altLang="en-US" dirty="0"/>
              <a:t>실패한 이벤트 </a:t>
            </a:r>
            <a:r>
              <a:rPr lang="en-US" altLang="ko-KR" dirty="0"/>
              <a:t>ID – </a:t>
            </a:r>
            <a:r>
              <a:rPr lang="ko-KR" altLang="en-US" dirty="0"/>
              <a:t>정신 선택지</a:t>
            </a:r>
            <a:endParaRPr lang="en-US" altLang="ko-KR" dirty="0"/>
          </a:p>
          <a:p>
            <a:r>
              <a:rPr lang="ko-KR" altLang="en-US" dirty="0"/>
              <a:t>실패한 이벤트 </a:t>
            </a:r>
            <a:r>
              <a:rPr lang="en-US" altLang="ko-KR" dirty="0"/>
              <a:t>ID – </a:t>
            </a:r>
            <a:r>
              <a:rPr lang="ko-KR" altLang="en-US" dirty="0"/>
              <a:t>물질 선택지</a:t>
            </a:r>
            <a:endParaRPr lang="en-US" altLang="ko-KR" dirty="0"/>
          </a:p>
          <a:p>
            <a:r>
              <a:rPr lang="ko-KR" altLang="en-US" dirty="0"/>
              <a:t>완료한 모든 이벤트 </a:t>
            </a:r>
            <a:r>
              <a:rPr lang="en-US" altLang="ko-KR" dirty="0"/>
              <a:t>ID</a:t>
            </a:r>
          </a:p>
          <a:p>
            <a:endParaRPr lang="en-US" altLang="ko-KR" dirty="0"/>
          </a:p>
          <a:p>
            <a:r>
              <a:rPr lang="ko-KR" altLang="en-US" dirty="0"/>
              <a:t>현재 진행 중인 이벤트 </a:t>
            </a:r>
            <a:r>
              <a:rPr lang="en-US" altLang="ko-KR" dirty="0"/>
              <a:t>ID</a:t>
            </a:r>
          </a:p>
          <a:p>
            <a:r>
              <a:rPr lang="ko-KR" altLang="en-US" dirty="0"/>
              <a:t>현재 진행 중인 이벤트 단계 여부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선택지 선택 전</a:t>
            </a:r>
            <a:r>
              <a:rPr lang="en-US" altLang="ko-KR" dirty="0"/>
              <a:t>/</a:t>
            </a:r>
            <a:r>
              <a:rPr lang="ko-KR" altLang="en-US" dirty="0"/>
              <a:t>후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01D7D-9A43-863F-7064-E1C1330AF7B2}"/>
              </a:ext>
            </a:extLst>
          </p:cNvPr>
          <p:cNvSpPr txBox="1"/>
          <p:nvPr/>
        </p:nvSpPr>
        <p:spPr>
          <a:xfrm>
            <a:off x="4197531" y="1463040"/>
            <a:ext cx="43107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퀘스트 </a:t>
            </a:r>
            <a:endParaRPr lang="en-US" altLang="ko-KR" dirty="0"/>
          </a:p>
          <a:p>
            <a:r>
              <a:rPr lang="ko-KR" altLang="en-US" dirty="0"/>
              <a:t>현재 퀘스트 진행도 텍스트</a:t>
            </a:r>
            <a:endParaRPr lang="en-US" altLang="ko-KR" dirty="0"/>
          </a:p>
          <a:p>
            <a:r>
              <a:rPr lang="ko-KR" altLang="en-US" dirty="0"/>
              <a:t>현재 퀘스트 이벤트 중 성공한 이벤트</a:t>
            </a:r>
            <a:endParaRPr lang="en-US" altLang="ko-KR" dirty="0"/>
          </a:p>
          <a:p>
            <a:r>
              <a:rPr lang="ko-KR" altLang="en-US" dirty="0"/>
              <a:t>현재 퀘스트 이벤트 중 실패한 이벤트</a:t>
            </a:r>
            <a:endParaRPr lang="en-US" altLang="ko-KR" dirty="0"/>
          </a:p>
          <a:p>
            <a:r>
              <a:rPr lang="ko-KR" altLang="en-US" dirty="0"/>
              <a:t>완료한 </a:t>
            </a:r>
            <a:r>
              <a:rPr lang="ko-KR" altLang="en-US" dirty="0" err="1"/>
              <a:t>퀘스트들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기술 레벨</a:t>
            </a:r>
            <a:endParaRPr lang="en-US" altLang="ko-KR" dirty="0"/>
          </a:p>
          <a:p>
            <a:r>
              <a:rPr lang="ko-KR" altLang="en-US" dirty="0"/>
              <a:t>보유한 특성들</a:t>
            </a:r>
            <a:endParaRPr lang="en-US" altLang="ko-KR" dirty="0"/>
          </a:p>
          <a:p>
            <a:r>
              <a:rPr lang="ko-KR" altLang="en-US" dirty="0"/>
              <a:t>보유한 장기 경험</a:t>
            </a:r>
            <a:endParaRPr lang="en-US" altLang="ko-KR" dirty="0"/>
          </a:p>
          <a:p>
            <a:r>
              <a:rPr lang="ko-KR" altLang="en-US" dirty="0"/>
              <a:t>보유한 단기 경험</a:t>
            </a:r>
            <a:endParaRPr lang="en-US" altLang="ko-KR" dirty="0"/>
          </a:p>
          <a:p>
            <a:r>
              <a:rPr lang="ko-KR" altLang="en-US" dirty="0"/>
              <a:t>수평축 성향</a:t>
            </a:r>
            <a:r>
              <a:rPr lang="en-US" altLang="ko-KR" dirty="0"/>
              <a:t>(</a:t>
            </a:r>
            <a:r>
              <a:rPr lang="ko-KR" altLang="en-US" dirty="0"/>
              <a:t>정신</a:t>
            </a:r>
            <a:r>
              <a:rPr lang="en-US" altLang="ko-KR" dirty="0"/>
              <a:t>/</a:t>
            </a:r>
            <a:r>
              <a:rPr lang="ko-KR" altLang="en-US" dirty="0"/>
              <a:t>물질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수직축</a:t>
            </a:r>
            <a:r>
              <a:rPr lang="ko-KR" altLang="en-US" dirty="0"/>
              <a:t> 성향</a:t>
            </a:r>
            <a:r>
              <a:rPr lang="en-US" altLang="ko-KR" dirty="0"/>
              <a:t>(</a:t>
            </a:r>
            <a:r>
              <a:rPr lang="ko-KR" altLang="en-US" dirty="0"/>
              <a:t>이성</a:t>
            </a:r>
            <a:r>
              <a:rPr lang="en-US" altLang="ko-KR" dirty="0"/>
              <a:t>/</a:t>
            </a:r>
            <a:r>
              <a:rPr lang="ko-KR" altLang="en-US" dirty="0"/>
              <a:t>육체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현재 년도</a:t>
            </a:r>
            <a:endParaRPr lang="en-US" altLang="ko-KR" dirty="0"/>
          </a:p>
          <a:p>
            <a:r>
              <a:rPr lang="ko-KR" altLang="en-US" dirty="0"/>
              <a:t>현재 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정착지 별 불쾌 스택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00C5F-BDE9-FBCB-DB01-41C261BF1C9D}"/>
              </a:ext>
            </a:extLst>
          </p:cNvPr>
          <p:cNvSpPr txBox="1"/>
          <p:nvPr/>
        </p:nvSpPr>
        <p:spPr>
          <a:xfrm>
            <a:off x="8595360" y="1454331"/>
            <a:ext cx="33092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지도 상 위치</a:t>
            </a:r>
            <a:endParaRPr lang="en-US" altLang="ko-KR" dirty="0"/>
          </a:p>
          <a:p>
            <a:r>
              <a:rPr lang="ko-KR" altLang="en-US" dirty="0"/>
              <a:t>목표 정착지까지 거리 비율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이전 정착지에서 들린 장소들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이동 가능한 정착지들</a:t>
            </a:r>
            <a:endParaRPr lang="en-US" altLang="ko-KR" dirty="0"/>
          </a:p>
          <a:p>
            <a:r>
              <a:rPr lang="ko-KR" altLang="en-US" dirty="0"/>
              <a:t>현재 이동 가능한 상황인지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제시중인 이벤트 목록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800" dirty="0"/>
              <a:t>퀘스트가 없던 기간</a:t>
            </a:r>
          </a:p>
        </p:txBody>
      </p:sp>
    </p:spTree>
    <p:extLst>
      <p:ext uri="{BB962C8B-B14F-4D97-AF65-F5344CB8AC3E}">
        <p14:creationId xmlns:p14="http://schemas.microsoft.com/office/powerpoint/2010/main" val="2277024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E84631-0C3C-F16C-C0B2-C0E5C2B9C16A}"/>
              </a:ext>
            </a:extLst>
          </p:cNvPr>
          <p:cNvSpPr txBox="1"/>
          <p:nvPr/>
        </p:nvSpPr>
        <p:spPr>
          <a:xfrm>
            <a:off x="2325188" y="136525"/>
            <a:ext cx="9361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데이터 구조 </a:t>
            </a:r>
            <a:r>
              <a:rPr lang="en-US" altLang="ko-KR" sz="4000" dirty="0"/>
              <a:t>– </a:t>
            </a:r>
            <a:r>
              <a:rPr lang="ko-KR" altLang="en-US" sz="4000" dirty="0"/>
              <a:t>게임 내부 진행</a:t>
            </a:r>
            <a:r>
              <a:rPr lang="en-US" altLang="ko-KR" sz="4000" dirty="0"/>
              <a:t>(</a:t>
            </a:r>
            <a:r>
              <a:rPr lang="ko-KR" altLang="en-US" sz="4000" dirty="0"/>
              <a:t>저장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38EC9-F34F-EEDC-03D7-3C79D26456E4}"/>
              </a:ext>
            </a:extLst>
          </p:cNvPr>
          <p:cNvSpPr txBox="1"/>
          <p:nvPr/>
        </p:nvSpPr>
        <p:spPr>
          <a:xfrm>
            <a:off x="200297" y="1334091"/>
            <a:ext cx="31873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체력</a:t>
            </a:r>
            <a:endParaRPr lang="en-US" altLang="ko-KR" sz="1600" dirty="0"/>
          </a:p>
          <a:p>
            <a:r>
              <a:rPr lang="ko-KR" altLang="en-US" sz="1600" dirty="0"/>
              <a:t>현재 정신력</a:t>
            </a:r>
            <a:endParaRPr lang="en-US" altLang="ko-KR" sz="1600" dirty="0"/>
          </a:p>
          <a:p>
            <a:r>
              <a:rPr lang="ko-KR" altLang="en-US" sz="1600" dirty="0"/>
              <a:t>현재 돈</a:t>
            </a:r>
            <a:endParaRPr lang="en-US" altLang="ko-KR" sz="1600" dirty="0"/>
          </a:p>
          <a:p>
            <a:r>
              <a:rPr lang="ko-KR" altLang="en-US" sz="1600" dirty="0"/>
              <a:t>현재 년도</a:t>
            </a:r>
            <a:endParaRPr lang="en-US" altLang="ko-KR" sz="1600" dirty="0"/>
          </a:p>
          <a:p>
            <a:r>
              <a:rPr lang="ko-KR" altLang="en-US" sz="1600" dirty="0"/>
              <a:t>현재 턴</a:t>
            </a:r>
            <a:endParaRPr lang="en-US" altLang="ko-KR" sz="1600" dirty="0"/>
          </a:p>
          <a:p>
            <a:r>
              <a:rPr lang="ko-KR" altLang="en-US" sz="1600" dirty="0"/>
              <a:t>성공한 이벤트 </a:t>
            </a:r>
            <a:r>
              <a:rPr lang="en-US" altLang="ko-KR" sz="1600" dirty="0"/>
              <a:t>ID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일반 선택지</a:t>
            </a:r>
            <a:endParaRPr lang="en-US" altLang="ko-KR" sz="1600" dirty="0"/>
          </a:p>
          <a:p>
            <a:r>
              <a:rPr lang="ko-KR" altLang="en-US" sz="1600" dirty="0"/>
              <a:t>성공한 이벤트 </a:t>
            </a:r>
            <a:r>
              <a:rPr lang="en-US" altLang="ko-KR" sz="1600" dirty="0"/>
              <a:t>ID – </a:t>
            </a:r>
            <a:r>
              <a:rPr lang="ko-KR" altLang="en-US" sz="1600" dirty="0"/>
              <a:t>이성 선택지</a:t>
            </a:r>
            <a:endParaRPr lang="en-US" altLang="ko-KR" sz="1600" dirty="0"/>
          </a:p>
          <a:p>
            <a:r>
              <a:rPr lang="ko-KR" altLang="en-US" sz="1600" dirty="0"/>
              <a:t>성공한 이벤트 </a:t>
            </a:r>
            <a:r>
              <a:rPr lang="en-US" altLang="ko-KR" sz="1600" dirty="0"/>
              <a:t>ID – </a:t>
            </a:r>
            <a:r>
              <a:rPr lang="ko-KR" altLang="en-US" sz="1600" dirty="0"/>
              <a:t>육체 선택지</a:t>
            </a:r>
            <a:endParaRPr lang="en-US" altLang="ko-KR" sz="1600" dirty="0"/>
          </a:p>
          <a:p>
            <a:r>
              <a:rPr lang="ko-KR" altLang="en-US" sz="1600" dirty="0"/>
              <a:t>성공한 이벤트 </a:t>
            </a:r>
            <a:r>
              <a:rPr lang="en-US" altLang="ko-KR" sz="1600" dirty="0"/>
              <a:t>ID – </a:t>
            </a:r>
            <a:r>
              <a:rPr lang="ko-KR" altLang="en-US" sz="1600" dirty="0"/>
              <a:t>정신 선택지</a:t>
            </a:r>
            <a:endParaRPr lang="en-US" altLang="ko-KR" sz="1600" dirty="0"/>
          </a:p>
          <a:p>
            <a:r>
              <a:rPr lang="ko-KR" altLang="en-US" sz="1600" dirty="0"/>
              <a:t>성공한 이벤트 </a:t>
            </a:r>
            <a:r>
              <a:rPr lang="en-US" altLang="ko-KR" sz="1600" dirty="0"/>
              <a:t>ID – </a:t>
            </a:r>
            <a:r>
              <a:rPr lang="ko-KR" altLang="en-US" sz="1600" dirty="0"/>
              <a:t>물질 선택지</a:t>
            </a:r>
            <a:endParaRPr lang="en-US" altLang="ko-KR" sz="1600" dirty="0"/>
          </a:p>
          <a:p>
            <a:r>
              <a:rPr lang="ko-KR" altLang="en-US" sz="1600" dirty="0"/>
              <a:t>실패한 이벤트 </a:t>
            </a:r>
            <a:r>
              <a:rPr lang="en-US" altLang="ko-KR" sz="1600" dirty="0"/>
              <a:t>ID – </a:t>
            </a:r>
            <a:r>
              <a:rPr lang="ko-KR" altLang="en-US" sz="1600" dirty="0"/>
              <a:t>일반 선택지</a:t>
            </a:r>
            <a:endParaRPr lang="en-US" altLang="ko-KR" sz="1600" dirty="0"/>
          </a:p>
          <a:p>
            <a:r>
              <a:rPr lang="ko-KR" altLang="en-US" sz="1600" dirty="0"/>
              <a:t>실패한 이벤트 </a:t>
            </a:r>
            <a:r>
              <a:rPr lang="en-US" altLang="ko-KR" sz="1600" dirty="0"/>
              <a:t>ID – </a:t>
            </a:r>
            <a:r>
              <a:rPr lang="ko-KR" altLang="en-US" sz="1600" dirty="0"/>
              <a:t>육체 선택지</a:t>
            </a:r>
            <a:endParaRPr lang="en-US" altLang="ko-KR" sz="1600" dirty="0"/>
          </a:p>
          <a:p>
            <a:r>
              <a:rPr lang="ko-KR" altLang="en-US" sz="1600" dirty="0"/>
              <a:t>실패한 이벤트 </a:t>
            </a:r>
            <a:r>
              <a:rPr lang="en-US" altLang="ko-KR" sz="1600" dirty="0"/>
              <a:t>ID – </a:t>
            </a:r>
            <a:r>
              <a:rPr lang="ko-KR" altLang="en-US" sz="1600" dirty="0"/>
              <a:t>정신 선택지</a:t>
            </a:r>
            <a:endParaRPr lang="en-US" altLang="ko-KR" sz="1600" dirty="0"/>
          </a:p>
          <a:p>
            <a:r>
              <a:rPr lang="ko-KR" altLang="en-US" sz="1600" dirty="0"/>
              <a:t>실패한 이벤트 </a:t>
            </a:r>
            <a:r>
              <a:rPr lang="en-US" altLang="ko-KR" sz="1600" dirty="0"/>
              <a:t>ID – </a:t>
            </a:r>
            <a:r>
              <a:rPr lang="ko-KR" altLang="en-US" sz="1600" dirty="0"/>
              <a:t>물질 선택지</a:t>
            </a:r>
            <a:endParaRPr lang="en-US" altLang="ko-KR" sz="1600" dirty="0"/>
          </a:p>
          <a:p>
            <a:r>
              <a:rPr lang="ko-KR" altLang="en-US" sz="1600" dirty="0"/>
              <a:t>완료한 모든 이벤트 </a:t>
            </a:r>
            <a:r>
              <a:rPr lang="en-US" altLang="ko-KR" sz="1600" dirty="0"/>
              <a:t>ID</a:t>
            </a:r>
          </a:p>
          <a:p>
            <a:r>
              <a:rPr lang="ko-KR" altLang="en-US" sz="1600" dirty="0"/>
              <a:t>완료한 모든 퀘스트 </a:t>
            </a:r>
            <a:r>
              <a:rPr lang="en-US" altLang="ko-KR" sz="1600" dirty="0"/>
              <a:t>ID</a:t>
            </a:r>
          </a:p>
          <a:p>
            <a:r>
              <a:rPr lang="ko-KR" altLang="en-US" sz="1600" dirty="0"/>
              <a:t>기술 레벨들</a:t>
            </a:r>
            <a:endParaRPr lang="en-US" altLang="ko-KR" sz="1600" dirty="0"/>
          </a:p>
          <a:p>
            <a:r>
              <a:rPr lang="ko-KR" altLang="en-US" sz="1600" dirty="0"/>
              <a:t>보유한 장기 경험 </a:t>
            </a:r>
            <a:r>
              <a:rPr lang="en-US" altLang="ko-KR" sz="1600" dirty="0"/>
              <a:t>ID</a:t>
            </a:r>
          </a:p>
          <a:p>
            <a:r>
              <a:rPr lang="ko-KR" altLang="en-US" sz="1600" dirty="0"/>
              <a:t>보유한 장기 경험 남은 턴</a:t>
            </a:r>
            <a:endParaRPr lang="en-US" altLang="ko-KR" sz="1600" dirty="0"/>
          </a:p>
          <a:p>
            <a:r>
              <a:rPr lang="ko-KR" altLang="en-US" sz="1600" dirty="0"/>
              <a:t>보유한 단기 경험 </a:t>
            </a:r>
            <a:r>
              <a:rPr lang="en-US" altLang="ko-KR" sz="1600" dirty="0"/>
              <a:t>ID</a:t>
            </a:r>
          </a:p>
          <a:p>
            <a:r>
              <a:rPr lang="ko-KR" altLang="en-US" sz="1600" dirty="0"/>
              <a:t>보유한 단기 경험 남은 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BB8FD-3443-F97F-9E29-8CD2641A1664}"/>
              </a:ext>
            </a:extLst>
          </p:cNvPr>
          <p:cNvSpPr txBox="1"/>
          <p:nvPr/>
        </p:nvSpPr>
        <p:spPr>
          <a:xfrm>
            <a:off x="3483429" y="1323703"/>
            <a:ext cx="33440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보유한 특성들 </a:t>
            </a:r>
            <a:r>
              <a:rPr lang="en-US" altLang="ko-KR" sz="1600" dirty="0"/>
              <a:t>ID</a:t>
            </a:r>
          </a:p>
          <a:p>
            <a:r>
              <a:rPr lang="ko-KR" altLang="en-US" sz="1600" dirty="0"/>
              <a:t>수평축 성향 레벨</a:t>
            </a:r>
            <a:endParaRPr lang="en-US" altLang="ko-KR" sz="1600" dirty="0"/>
          </a:p>
          <a:p>
            <a:r>
              <a:rPr lang="ko-KR" altLang="en-US" sz="1600" dirty="0" err="1"/>
              <a:t>수직축</a:t>
            </a:r>
            <a:r>
              <a:rPr lang="ko-KR" altLang="en-US" sz="1600" dirty="0"/>
              <a:t> 성향 레벨</a:t>
            </a:r>
            <a:endParaRPr lang="en-US" altLang="ko-KR" sz="1600" dirty="0"/>
          </a:p>
          <a:p>
            <a:r>
              <a:rPr lang="ko-KR" altLang="en-US" sz="1600" dirty="0"/>
              <a:t>모든 정착지 </a:t>
            </a:r>
            <a:r>
              <a:rPr lang="en-US" altLang="ko-KR" sz="1600" dirty="0"/>
              <a:t>ID</a:t>
            </a:r>
          </a:p>
          <a:p>
            <a:r>
              <a:rPr lang="ko-KR" altLang="en-US" sz="1600" dirty="0"/>
              <a:t>그 순수에 따른 불쾌 스택</a:t>
            </a:r>
            <a:endParaRPr lang="en-US" altLang="ko-KR" sz="1600" dirty="0"/>
          </a:p>
          <a:p>
            <a:r>
              <a:rPr lang="ko-KR" altLang="en-US" sz="1600" dirty="0"/>
              <a:t>현재 지도 좌표 위치</a:t>
            </a:r>
            <a:endParaRPr lang="en-US" altLang="ko-KR" sz="1600" dirty="0"/>
          </a:p>
          <a:p>
            <a:r>
              <a:rPr lang="ko-KR" altLang="en-US" sz="1600" dirty="0"/>
              <a:t>이동 중 진행도</a:t>
            </a:r>
            <a:endParaRPr lang="en-US" altLang="ko-KR" sz="1600" dirty="0"/>
          </a:p>
          <a:p>
            <a:r>
              <a:rPr lang="ko-KR" altLang="en-US" sz="1600" dirty="0"/>
              <a:t>이동 가능 정착지 </a:t>
            </a:r>
            <a:r>
              <a:rPr lang="en-US" altLang="ko-KR" sz="1600" dirty="0"/>
              <a:t>ID</a:t>
            </a:r>
          </a:p>
          <a:p>
            <a:r>
              <a:rPr lang="ko-KR" altLang="en-US" sz="1600" dirty="0"/>
              <a:t>이전 정착지에서 들렸던 장소들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현재 진행 중인 이벤트 </a:t>
            </a:r>
            <a:r>
              <a:rPr lang="en-US" altLang="ko-KR" sz="1600" dirty="0"/>
              <a:t>ID</a:t>
            </a:r>
          </a:p>
          <a:p>
            <a:r>
              <a:rPr lang="ko-KR" altLang="en-US" sz="1600" dirty="0"/>
              <a:t>현재 이벤트 진행 수준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선택 전</a:t>
            </a:r>
            <a:r>
              <a:rPr lang="en-US" altLang="ko-KR" sz="1600" dirty="0"/>
              <a:t>,</a:t>
            </a:r>
            <a:r>
              <a:rPr lang="ko-KR" altLang="en-US" sz="1600" dirty="0"/>
              <a:t>후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현재 진행 중인 퀘스트 </a:t>
            </a:r>
            <a:r>
              <a:rPr lang="en-US" altLang="ko-KR" sz="1600" dirty="0"/>
              <a:t>ID</a:t>
            </a:r>
          </a:p>
          <a:p>
            <a:r>
              <a:rPr lang="ko-KR" altLang="en-US" sz="1600" dirty="0"/>
              <a:t>현재 퀘스트 진행 단계</a:t>
            </a:r>
            <a:endParaRPr lang="en-US" altLang="ko-KR" sz="1600" dirty="0"/>
          </a:p>
          <a:p>
            <a:r>
              <a:rPr lang="ko-KR" altLang="en-US" sz="1600" dirty="0"/>
              <a:t>현재 퀘스트 진행도 텍스트</a:t>
            </a:r>
            <a:endParaRPr lang="en-US" altLang="ko-KR" sz="1600" dirty="0"/>
          </a:p>
          <a:p>
            <a:r>
              <a:rPr lang="ko-KR" altLang="en-US" sz="1600" dirty="0"/>
              <a:t>승 단계에서 클리어한 퀘스트 </a:t>
            </a:r>
            <a:r>
              <a:rPr lang="en-US" altLang="ko-KR" sz="1600" dirty="0"/>
              <a:t>ID</a:t>
            </a:r>
          </a:p>
          <a:p>
            <a:r>
              <a:rPr lang="ko-KR" altLang="en-US" sz="1600" dirty="0"/>
              <a:t>전 단계의 진행도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퀘스트가 없던 기간</a:t>
            </a:r>
          </a:p>
        </p:txBody>
      </p:sp>
    </p:spTree>
    <p:extLst>
      <p:ext uri="{BB962C8B-B14F-4D97-AF65-F5344CB8AC3E}">
        <p14:creationId xmlns:p14="http://schemas.microsoft.com/office/powerpoint/2010/main" val="3749163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1F39F5-8FE1-F966-E41B-798CD99EAF17}"/>
              </a:ext>
            </a:extLst>
          </p:cNvPr>
          <p:cNvSpPr txBox="1"/>
          <p:nvPr/>
        </p:nvSpPr>
        <p:spPr>
          <a:xfrm>
            <a:off x="2281646" y="252549"/>
            <a:ext cx="8665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지도 이동 절차 </a:t>
            </a:r>
            <a:r>
              <a:rPr lang="en-US" altLang="ko-KR" sz="4000" dirty="0"/>
              <a:t>– </a:t>
            </a:r>
            <a:r>
              <a:rPr lang="ko-KR" altLang="en-US" sz="4000" dirty="0"/>
              <a:t>정착지에서 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16400-A5FA-1419-472C-356065188029}"/>
              </a:ext>
            </a:extLst>
          </p:cNvPr>
          <p:cNvSpPr txBox="1"/>
          <p:nvPr/>
        </p:nvSpPr>
        <p:spPr>
          <a:xfrm>
            <a:off x="413656" y="1932870"/>
            <a:ext cx="1105117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정착지에서 출발할 경우 </a:t>
            </a:r>
            <a:r>
              <a:rPr lang="en-US" altLang="ko-KR" sz="2000" dirty="0"/>
              <a:t>(</a:t>
            </a:r>
            <a:r>
              <a:rPr lang="ko-KR" altLang="en-US" sz="2000" dirty="0"/>
              <a:t>현재 이동 수치가 </a:t>
            </a:r>
            <a:r>
              <a:rPr lang="en-US" altLang="ko-KR" sz="2000" dirty="0"/>
              <a:t>0.0</a:t>
            </a:r>
            <a:r>
              <a:rPr lang="ko-KR" altLang="en-US" sz="2000" dirty="0"/>
              <a:t>일 경우</a:t>
            </a:r>
            <a:r>
              <a:rPr lang="en-US" altLang="ko-KR" sz="2000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이벤트 </a:t>
            </a:r>
            <a:r>
              <a:rPr lang="en-US" altLang="ko-KR" dirty="0"/>
              <a:t>UI</a:t>
            </a:r>
            <a:r>
              <a:rPr lang="ko-KR" altLang="en-US" dirty="0"/>
              <a:t>를 초기화하고 받지 않은 보상을 전부 제거한다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활성화 된 정착지 아이콘을 클릭하면 </a:t>
            </a:r>
            <a:r>
              <a:rPr lang="en-US" altLang="ko-KR" dirty="0"/>
              <a:t>UI</a:t>
            </a:r>
            <a:r>
              <a:rPr lang="ko-KR" altLang="en-US" dirty="0"/>
              <a:t>에</a:t>
            </a:r>
            <a:br>
              <a:rPr lang="en-US" altLang="ko-KR" dirty="0"/>
            </a:br>
            <a:r>
              <a:rPr lang="ko-KR" altLang="en-US" dirty="0"/>
              <a:t>해당 정착지 이름</a:t>
            </a:r>
            <a:r>
              <a:rPr lang="en-US" altLang="ko-KR" dirty="0"/>
              <a:t>, </a:t>
            </a:r>
            <a:r>
              <a:rPr lang="ko-KR" altLang="en-US" dirty="0"/>
              <a:t>계절 별 일러스트를 출력하고 </a:t>
            </a:r>
            <a:br>
              <a:rPr lang="en-US" altLang="ko-KR" dirty="0"/>
            </a:br>
            <a:r>
              <a:rPr lang="ko-KR" altLang="en-US" dirty="0"/>
              <a:t>이동 버튼이 활성화된다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이동 버튼을 누르면 이동을 시작한다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다른 정착지를 누르면 해당 정착지로 </a:t>
            </a:r>
            <a:r>
              <a:rPr lang="ko-KR" altLang="en-US" dirty="0" err="1"/>
              <a:t>최신화한다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이동을 시작하면 해당 정착지로부터 정지 거리를 산출해</a:t>
            </a:r>
            <a:br>
              <a:rPr lang="en-US" altLang="ko-KR" dirty="0"/>
            </a:br>
            <a:r>
              <a:rPr lang="ko-KR" altLang="en-US" dirty="0" err="1"/>
              <a:t>타일맵</a:t>
            </a:r>
            <a:r>
              <a:rPr lang="ko-KR" altLang="en-US" dirty="0"/>
              <a:t> 상 좌표와 이동 수치를 게임 데이터에 입력한다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지도 조작 및 기타 </a:t>
            </a:r>
            <a:r>
              <a:rPr lang="en-US" altLang="ko-KR" dirty="0"/>
              <a:t>UI </a:t>
            </a:r>
            <a:r>
              <a:rPr lang="ko-KR" altLang="en-US" dirty="0"/>
              <a:t>조작을 막고 현재 진행 중 이벤트와 제시 이벤트 데이터를 초기화한다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현재 보유한 퀘스트가 없다면 퀘스트 산출을 시도한다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받아온 퀘스트가 없다면 해당 좌표에 적합한 이벤트를 산출해</a:t>
            </a:r>
            <a:br>
              <a:rPr lang="en-US" altLang="ko-KR" dirty="0"/>
            </a:br>
            <a:r>
              <a:rPr lang="ko-KR" altLang="en-US" dirty="0"/>
              <a:t>이벤트 </a:t>
            </a:r>
            <a:r>
              <a:rPr lang="en-US" altLang="ko-KR" dirty="0"/>
              <a:t>UI</a:t>
            </a:r>
            <a:r>
              <a:rPr lang="ko-KR" altLang="en-US" dirty="0"/>
              <a:t>에 전달하고 게임 데이터에 입력한다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플레이어 아이콘의 이동을 시작해 정지 위치까지 이동시킨다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정지 위치에 도달하면 턴을 진행시킨 후 기타 </a:t>
            </a:r>
            <a:r>
              <a:rPr lang="en-US" altLang="ko-KR" dirty="0"/>
              <a:t>UI </a:t>
            </a:r>
            <a:r>
              <a:rPr lang="ko-KR" altLang="en-US" dirty="0"/>
              <a:t>조작 불가를 해제하고 지도 </a:t>
            </a:r>
            <a:r>
              <a:rPr lang="en-US" altLang="ko-KR" dirty="0"/>
              <a:t>UI</a:t>
            </a:r>
            <a:r>
              <a:rPr lang="ko-KR" altLang="en-US" dirty="0"/>
              <a:t>를 강제로 종료한다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반환된 퀘스트가 있다면 퀘스트 시작 </a:t>
            </a:r>
            <a:r>
              <a:rPr lang="en-US" altLang="ko-KR" dirty="0"/>
              <a:t>UI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없다면 받아온 이벤트 </a:t>
            </a:r>
            <a:r>
              <a:rPr lang="en-US" altLang="ko-KR" dirty="0"/>
              <a:t>UI</a:t>
            </a:r>
            <a:r>
              <a:rPr lang="ko-KR" altLang="en-US" dirty="0"/>
              <a:t>를 실행한다</a:t>
            </a:r>
            <a:r>
              <a:rPr lang="en-US" altLang="ko-KR" dirty="0"/>
              <a:t>.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E24936-A72D-0DDB-518D-8A99F386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09" y="893257"/>
            <a:ext cx="5141657" cy="28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5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E11F8B-58EA-F419-48A9-A2325D3DE440}"/>
              </a:ext>
            </a:extLst>
          </p:cNvPr>
          <p:cNvSpPr txBox="1"/>
          <p:nvPr/>
        </p:nvSpPr>
        <p:spPr>
          <a:xfrm>
            <a:off x="337405" y="3159429"/>
            <a:ext cx="96817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야외에서 출발할 경우 </a:t>
            </a:r>
            <a:r>
              <a:rPr lang="en-US" altLang="ko-KR" dirty="0"/>
              <a:t>(</a:t>
            </a:r>
            <a:r>
              <a:rPr lang="ko-KR" altLang="en-US" dirty="0"/>
              <a:t>현재 이동 수치가 </a:t>
            </a:r>
            <a:r>
              <a:rPr lang="en-US" altLang="ko-KR" dirty="0"/>
              <a:t>0.0</a:t>
            </a:r>
            <a:r>
              <a:rPr lang="ko-KR" altLang="en-US" dirty="0"/>
              <a:t>이 아닌 경우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야외 이벤트를 완료한 뒤 지도 조작 불가를 해제한다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지도에서 이동</a:t>
            </a:r>
            <a:r>
              <a:rPr lang="en-US" altLang="ko-KR" dirty="0"/>
              <a:t>, </a:t>
            </a:r>
            <a:r>
              <a:rPr lang="ko-KR" altLang="en-US" dirty="0"/>
              <a:t>지도 닫기 외 버튼은 모두 비활성화한다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이동 시작 시 이동 수치를 </a:t>
            </a:r>
            <a:r>
              <a:rPr lang="en-US" altLang="ko-KR" dirty="0"/>
              <a:t>0.0</a:t>
            </a:r>
            <a:r>
              <a:rPr lang="ko-KR" altLang="en-US" dirty="0"/>
              <a:t>으로 초기화하고 게임 데이터에 목표 좌표를 입력한다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이동 애니메이션이 끝날 때 까지 기타 </a:t>
            </a:r>
            <a:r>
              <a:rPr lang="en-US" altLang="ko-KR" dirty="0"/>
              <a:t>UI </a:t>
            </a:r>
            <a:r>
              <a:rPr lang="ko-KR" altLang="en-US" dirty="0"/>
              <a:t>조작을 막고 현재 진행 중 이벤트를 비운다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현재 보유한 퀘스트가 없다면 퀘스트 산출을 시도한다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받아온 퀘스트가 없다면 해당 정착지 정보</a:t>
            </a:r>
            <a:r>
              <a:rPr lang="en-US" altLang="ko-KR" dirty="0"/>
              <a:t>, </a:t>
            </a:r>
            <a:r>
              <a:rPr lang="ko-KR" altLang="en-US" dirty="0"/>
              <a:t>이전에 들린 정착지에서 실행한 이벤트들의 장소 정보를 활용해 최적 이벤트 </a:t>
            </a:r>
            <a:r>
              <a:rPr lang="en-US" altLang="ko-KR" dirty="0"/>
              <a:t>3</a:t>
            </a:r>
            <a:r>
              <a:rPr lang="ko-KR" altLang="en-US" dirty="0"/>
              <a:t>개를 산출해 게임 데이터의 제시 중 이벤트 정보에 입력하고 제시 </a:t>
            </a:r>
            <a:r>
              <a:rPr lang="en-US" altLang="ko-KR" dirty="0"/>
              <a:t>UI</a:t>
            </a:r>
            <a:r>
              <a:rPr lang="ko-KR" altLang="en-US" dirty="0"/>
              <a:t>에 전달한 후 해당 정착지 주위 </a:t>
            </a:r>
            <a:r>
              <a:rPr lang="en-US" altLang="ko-KR" dirty="0"/>
              <a:t>3</a:t>
            </a:r>
            <a:r>
              <a:rPr lang="ko-KR" altLang="en-US" dirty="0"/>
              <a:t>개 정착지를 입력한다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이동 애니메이션이 끝나면 이동 버튼을 비활성화</a:t>
            </a:r>
            <a:r>
              <a:rPr lang="en-US" altLang="ko-KR" dirty="0"/>
              <a:t>, </a:t>
            </a:r>
            <a:r>
              <a:rPr lang="ko-KR" altLang="en-US" dirty="0"/>
              <a:t>지도 </a:t>
            </a:r>
            <a:r>
              <a:rPr lang="en-US" altLang="ko-KR" dirty="0"/>
              <a:t>UI</a:t>
            </a:r>
            <a:r>
              <a:rPr lang="ko-KR" altLang="en-US" dirty="0"/>
              <a:t>를 종료하고 받아온 퀘스트가 있다면 퀘스트 </a:t>
            </a:r>
            <a:r>
              <a:rPr lang="en-US" altLang="ko-KR" dirty="0"/>
              <a:t>UI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제시 </a:t>
            </a:r>
            <a:r>
              <a:rPr lang="en-US" altLang="ko-KR" dirty="0"/>
              <a:t>UI </a:t>
            </a:r>
            <a:r>
              <a:rPr lang="ko-KR" altLang="en-US" dirty="0"/>
              <a:t>연출을 실행한다</a:t>
            </a:r>
            <a:r>
              <a:rPr lang="en-US" altLang="ko-KR" dirty="0"/>
              <a:t>. </a:t>
            </a:r>
            <a:r>
              <a:rPr lang="ko-KR" altLang="en-US" dirty="0"/>
              <a:t>지도 </a:t>
            </a:r>
            <a:r>
              <a:rPr lang="en-US" altLang="ko-KR" dirty="0"/>
              <a:t>UI</a:t>
            </a:r>
            <a:r>
              <a:rPr lang="ko-KR" altLang="en-US" dirty="0"/>
              <a:t>가 화면에서 사라진 직후 활성화 정착지 </a:t>
            </a:r>
            <a:r>
              <a:rPr lang="en-US" altLang="ko-KR" dirty="0"/>
              <a:t>3</a:t>
            </a:r>
            <a:r>
              <a:rPr lang="ko-KR" altLang="en-US" dirty="0"/>
              <a:t>개의 아이콘을 업데이트한다</a:t>
            </a:r>
            <a:r>
              <a:rPr lang="en-US" altLang="ko-KR" dirty="0"/>
              <a:t>. </a:t>
            </a:r>
            <a:r>
              <a:rPr lang="ko-KR" altLang="en-US" dirty="0"/>
              <a:t>이후 지도 조작과 기타 </a:t>
            </a:r>
            <a:r>
              <a:rPr lang="en-US" altLang="ko-KR" dirty="0"/>
              <a:t>UI </a:t>
            </a:r>
            <a:r>
              <a:rPr lang="ko-KR" altLang="en-US" dirty="0"/>
              <a:t>조작을 가능하게 설정한다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F30A3-0432-E26F-D8AA-435624074F9F}"/>
              </a:ext>
            </a:extLst>
          </p:cNvPr>
          <p:cNvSpPr txBox="1"/>
          <p:nvPr/>
        </p:nvSpPr>
        <p:spPr>
          <a:xfrm>
            <a:off x="2281646" y="252549"/>
            <a:ext cx="8665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지도 이동 절차 </a:t>
            </a:r>
            <a:r>
              <a:rPr lang="en-US" altLang="ko-KR" sz="4000" dirty="0"/>
              <a:t>– </a:t>
            </a:r>
            <a:r>
              <a:rPr lang="ko-KR" altLang="en-US" sz="4000" dirty="0"/>
              <a:t>야외에서 출발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4C18B7-F0EB-5377-DC72-C143E0B2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38" y="960435"/>
            <a:ext cx="5141657" cy="28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15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DEEDFC-5AD8-D751-D801-C98D615A377D}"/>
              </a:ext>
            </a:extLst>
          </p:cNvPr>
          <p:cNvSpPr txBox="1"/>
          <p:nvPr/>
        </p:nvSpPr>
        <p:spPr>
          <a:xfrm>
            <a:off x="2290354" y="217714"/>
            <a:ext cx="6470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정착지 제시 이벤트 선택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5707B0-8ACA-34B2-06FC-D18E00B5A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568" y="925600"/>
            <a:ext cx="5109399" cy="2864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1A72F-6FE1-36E8-AFBA-F9568E07FFC9}"/>
              </a:ext>
            </a:extLst>
          </p:cNvPr>
          <p:cNvSpPr txBox="1"/>
          <p:nvPr/>
        </p:nvSpPr>
        <p:spPr>
          <a:xfrm>
            <a:off x="217714" y="1567543"/>
            <a:ext cx="64704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/>
              <a:t>UI</a:t>
            </a:r>
            <a:r>
              <a:rPr lang="ko-KR" altLang="en-US" dirty="0"/>
              <a:t>에서 캐릭터 아이콘이 정착지 아이콘에 도달하면</a:t>
            </a:r>
            <a:endParaRPr lang="en-US" altLang="ko-KR" dirty="0"/>
          </a:p>
          <a:p>
            <a:r>
              <a:rPr lang="ko-KR" altLang="en-US" dirty="0"/>
              <a:t>지도 </a:t>
            </a:r>
            <a:r>
              <a:rPr lang="en-US" altLang="ko-KR" dirty="0"/>
              <a:t>UI</a:t>
            </a:r>
            <a:r>
              <a:rPr lang="ko-KR" altLang="en-US" dirty="0"/>
              <a:t>가 자동으로 종료되고 제시 </a:t>
            </a:r>
            <a:r>
              <a:rPr lang="en-US" altLang="ko-KR" dirty="0"/>
              <a:t>UI </a:t>
            </a:r>
            <a:r>
              <a:rPr lang="ko-KR" altLang="en-US" dirty="0"/>
              <a:t>연출이 활성화된다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좌상단에 해당 정착지의 불쾌 지수 </a:t>
            </a:r>
            <a:r>
              <a:rPr lang="en-US" altLang="ko-KR" dirty="0"/>
              <a:t>UI</a:t>
            </a:r>
            <a:r>
              <a:rPr lang="ko-KR" altLang="en-US" dirty="0"/>
              <a:t>를 표시한다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우상단에 이벤트 선택으로 감소할 정신력 수치를 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장소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)</a:t>
            </a:r>
            <a:r>
              <a:rPr lang="ko-KR" altLang="en-US" dirty="0"/>
              <a:t>를 선택하면 정신력이 감소하고</a:t>
            </a:r>
            <a:endParaRPr lang="en-US" altLang="ko-KR" dirty="0"/>
          </a:p>
          <a:p>
            <a:r>
              <a:rPr lang="ko-KR" altLang="en-US" dirty="0"/>
              <a:t>제시 </a:t>
            </a:r>
            <a:r>
              <a:rPr lang="en-US" altLang="ko-KR" dirty="0"/>
              <a:t>UI</a:t>
            </a:r>
            <a:r>
              <a:rPr lang="ko-KR" altLang="en-US" dirty="0"/>
              <a:t>에서 이벤트 </a:t>
            </a:r>
            <a:r>
              <a:rPr lang="en-US" altLang="ko-KR" dirty="0"/>
              <a:t>UI</a:t>
            </a:r>
            <a:r>
              <a:rPr lang="ko-KR" altLang="en-US" dirty="0"/>
              <a:t>로 넘어간다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데이터의 제시 이벤트 목록에서 해당 이벤트를 제거한다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5145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F15374-297B-00D0-E46E-35856C9478A0}"/>
              </a:ext>
            </a:extLst>
          </p:cNvPr>
          <p:cNvSpPr txBox="1"/>
          <p:nvPr/>
        </p:nvSpPr>
        <p:spPr>
          <a:xfrm>
            <a:off x="2316480" y="406176"/>
            <a:ext cx="808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이벤트 선택 절차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AE480-94F0-150A-F1C3-26988BA080FA}"/>
              </a:ext>
            </a:extLst>
          </p:cNvPr>
          <p:cNvSpPr txBox="1"/>
          <p:nvPr/>
        </p:nvSpPr>
        <p:spPr>
          <a:xfrm>
            <a:off x="452845" y="1248747"/>
            <a:ext cx="112688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이벤트에 진입하면 지도 이동이 불가능하게 설정한다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일러스트</a:t>
            </a:r>
            <a:r>
              <a:rPr lang="en-US" altLang="ko-KR" dirty="0"/>
              <a:t>,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선택지 순서대로 등장한다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선택지 버튼에 마우스를 올리면 상세 팝업이 따라다닌다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선택지를 선택하면 해당 선택지의 결과를 산출한 뒤</a:t>
            </a:r>
            <a:endParaRPr lang="en-US" altLang="ko-KR" dirty="0"/>
          </a:p>
          <a:p>
            <a:r>
              <a:rPr lang="ko-KR" altLang="en-US" dirty="0"/>
              <a:t>선택지 선택 연출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r>
              <a:rPr lang="en-US" altLang="ko-KR" dirty="0"/>
              <a:t>, </a:t>
            </a:r>
            <a:r>
              <a:rPr lang="ko-KR" altLang="en-US" dirty="0"/>
              <a:t>결과 연출 직후</a:t>
            </a:r>
            <a:endParaRPr lang="en-US" altLang="ko-KR" dirty="0"/>
          </a:p>
          <a:p>
            <a:r>
              <a:rPr lang="ko-KR" altLang="en-US" dirty="0"/>
              <a:t>성공 시 성공 텍스트와 보상 탭을</a:t>
            </a:r>
            <a:r>
              <a:rPr lang="en-US" altLang="ko-KR" dirty="0"/>
              <a:t> </a:t>
            </a:r>
            <a:r>
              <a:rPr lang="ko-KR" altLang="en-US" dirty="0"/>
              <a:t>활성화한다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실패 시 결과 연출 직후 실패 텍스트와 동시에</a:t>
            </a:r>
            <a:r>
              <a:rPr lang="en-US" altLang="ko-KR" dirty="0"/>
              <a:t>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정신력</a:t>
            </a:r>
            <a:r>
              <a:rPr lang="en-US" altLang="ko-KR" dirty="0"/>
              <a:t>, </a:t>
            </a:r>
            <a:r>
              <a:rPr lang="ko-KR" altLang="en-US" dirty="0"/>
              <a:t>돈 감소 연출 이후</a:t>
            </a:r>
            <a:endParaRPr lang="en-US" altLang="ko-KR" dirty="0"/>
          </a:p>
          <a:p>
            <a:r>
              <a:rPr lang="ko-KR" altLang="en-US" dirty="0"/>
              <a:t>부정적 경험이 페널티로 존재한다면 경험 </a:t>
            </a:r>
            <a:r>
              <a:rPr lang="en-US" altLang="ko-KR" dirty="0"/>
              <a:t>UI</a:t>
            </a:r>
            <a:r>
              <a:rPr lang="ko-KR" altLang="en-US" dirty="0"/>
              <a:t>를 나갈 수 없는 상태로 열어 부정적 경험을 저장시킨다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성공 시 선택지 패널 가운데 상단에 보상 수령 버튼이 활성화된다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보상 수령 버튼은 등장 직후 강조 연출이 있으며 한번 열고 닫은 후 강조 연출이 사라진다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성공 시 보상 수령 버튼 아래에</a:t>
            </a:r>
            <a:r>
              <a:rPr lang="en-US" altLang="ko-KR" dirty="0"/>
              <a:t>, </a:t>
            </a:r>
            <a:r>
              <a:rPr lang="ko-KR" altLang="en-US" dirty="0"/>
              <a:t>실패 시 가운데 </a:t>
            </a:r>
            <a:r>
              <a:rPr lang="en-US" altLang="ko-KR" dirty="0"/>
              <a:t>(</a:t>
            </a:r>
            <a:r>
              <a:rPr lang="ko-KR" altLang="en-US" dirty="0"/>
              <a:t>정착지 이름</a:t>
            </a:r>
            <a:r>
              <a:rPr lang="en-US" altLang="ko-KR" dirty="0"/>
              <a:t>)</a:t>
            </a:r>
            <a:r>
              <a:rPr lang="ko-KR" altLang="en-US" dirty="0"/>
              <a:t>으로 돌아가기 버튼이 생긴다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버튼을 누르면 제시 </a:t>
            </a:r>
            <a:r>
              <a:rPr lang="en-US" altLang="ko-KR" dirty="0"/>
              <a:t>UI</a:t>
            </a:r>
            <a:r>
              <a:rPr lang="ko-KR" altLang="en-US" dirty="0"/>
              <a:t>에서 플레이어가 선택한 이벤트가 제거된 상태로 다시 장소를 선택할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성공</a:t>
            </a:r>
            <a:r>
              <a:rPr lang="en-US" altLang="ko-KR" dirty="0"/>
              <a:t>, </a:t>
            </a:r>
            <a:r>
              <a:rPr lang="ko-KR" altLang="en-US" dirty="0"/>
              <a:t>실패 관계 없이 이벤트를 완료하면 지도 </a:t>
            </a:r>
            <a:r>
              <a:rPr lang="en-US" altLang="ko-KR" dirty="0"/>
              <a:t>UI</a:t>
            </a:r>
            <a:r>
              <a:rPr lang="ko-KR" altLang="en-US" dirty="0"/>
              <a:t>에 강조 연출이 생긴다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이벤트를 완료하면 게임 데이터에 해당 이벤트의 성공과 선택지 종류에 따라 이벤트의 </a:t>
            </a:r>
            <a:r>
              <a:rPr lang="en-US" altLang="ko-KR" dirty="0"/>
              <a:t>ID</a:t>
            </a:r>
            <a:r>
              <a:rPr lang="ko-KR" altLang="en-US" dirty="0"/>
              <a:t>를 입력한다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이벤트를 완료하면 지도 이동 기능이 다시 활성화된다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야외 이벤트를 실행했을 경우 정착지 돌아가기 버튼 대신 지도 열기 버튼이 생긴다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정착지일 경우 이벤트를 마치고 몇 초 후 자동적으로 턴이 진행된다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471C28-77C0-A3E4-0811-D7A493821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406" y="190810"/>
            <a:ext cx="5045760" cy="27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99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BA9146-2B85-BAD8-D77A-2E547241D65E}"/>
              </a:ext>
            </a:extLst>
          </p:cNvPr>
          <p:cNvSpPr txBox="1"/>
          <p:nvPr/>
        </p:nvSpPr>
        <p:spPr>
          <a:xfrm>
            <a:off x="2072640" y="235131"/>
            <a:ext cx="5094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보상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C11519-C187-C8E8-FB4B-93571148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283" y="46312"/>
            <a:ext cx="4887883" cy="2704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044E0-3209-1832-73E6-F054ED2FE224}"/>
              </a:ext>
            </a:extLst>
          </p:cNvPr>
          <p:cNvSpPr txBox="1"/>
          <p:nvPr/>
        </p:nvSpPr>
        <p:spPr>
          <a:xfrm>
            <a:off x="217715" y="1530547"/>
            <a:ext cx="103893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성공 시 해당 선택지 성공에 해당하는 보상 목록을</a:t>
            </a:r>
            <a:r>
              <a:rPr lang="en-US" altLang="ko-KR" dirty="0"/>
              <a:t> </a:t>
            </a:r>
            <a:r>
              <a:rPr lang="ko-KR" altLang="en-US" dirty="0"/>
              <a:t>받아와</a:t>
            </a:r>
            <a:endParaRPr lang="en-US" altLang="ko-KR" dirty="0"/>
          </a:p>
          <a:p>
            <a:r>
              <a:rPr lang="ko-KR" altLang="en-US" dirty="0"/>
              <a:t>정신력</a:t>
            </a:r>
            <a:r>
              <a:rPr lang="en-US" altLang="ko-KR" dirty="0"/>
              <a:t>,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돈</a:t>
            </a:r>
            <a:r>
              <a:rPr lang="en-US" altLang="ko-KR" dirty="0"/>
              <a:t>, </a:t>
            </a:r>
            <a:r>
              <a:rPr lang="ko-KR" altLang="en-US" dirty="0"/>
              <a:t>기술</a:t>
            </a:r>
            <a:r>
              <a:rPr lang="en-US" altLang="ko-KR" dirty="0"/>
              <a:t>(</a:t>
            </a:r>
            <a:r>
              <a:rPr lang="ko-KR" altLang="en-US" dirty="0"/>
              <a:t>단일</a:t>
            </a:r>
            <a:r>
              <a:rPr lang="en-US" altLang="ko-KR" dirty="0"/>
              <a:t>), </a:t>
            </a:r>
            <a:r>
              <a:rPr lang="ko-KR" altLang="en-US" dirty="0"/>
              <a:t>기술</a:t>
            </a:r>
            <a:r>
              <a:rPr lang="en-US" altLang="ko-KR" dirty="0"/>
              <a:t>(</a:t>
            </a:r>
            <a:r>
              <a:rPr lang="ko-KR" altLang="en-US" dirty="0"/>
              <a:t>테마</a:t>
            </a:r>
            <a:r>
              <a:rPr lang="en-US" altLang="ko-KR" dirty="0"/>
              <a:t>), </a:t>
            </a:r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특성 순서대로 나열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보상 </a:t>
            </a:r>
            <a:r>
              <a:rPr lang="en-US" altLang="ko-KR" dirty="0"/>
              <a:t>UI</a:t>
            </a:r>
            <a:r>
              <a:rPr lang="ko-KR" altLang="en-US" dirty="0"/>
              <a:t>가 열린 상태에선 다른 탭 </a:t>
            </a:r>
            <a:r>
              <a:rPr lang="en-US" altLang="ko-KR" dirty="0"/>
              <a:t>UI </a:t>
            </a:r>
            <a:r>
              <a:rPr lang="ko-KR" altLang="en-US" dirty="0"/>
              <a:t>조작이 불가능</a:t>
            </a:r>
            <a:endParaRPr lang="en-US" altLang="ko-KR" dirty="0"/>
          </a:p>
          <a:p>
            <a:r>
              <a:rPr lang="ko-KR" altLang="en-US" dirty="0"/>
              <a:t>보상 </a:t>
            </a:r>
            <a:r>
              <a:rPr lang="en-US" altLang="ko-KR" dirty="0"/>
              <a:t>UI</a:t>
            </a:r>
            <a:r>
              <a:rPr lang="ko-KR" altLang="en-US" dirty="0"/>
              <a:t>가 처음 열린 후 보상 버튼에 강조 </a:t>
            </a:r>
            <a:r>
              <a:rPr lang="en-US" altLang="ko-KR" dirty="0"/>
              <a:t>UI </a:t>
            </a:r>
            <a:r>
              <a:rPr lang="ko-KR" altLang="en-US" dirty="0"/>
              <a:t>활성화</a:t>
            </a:r>
            <a:endParaRPr lang="en-US" altLang="ko-KR" dirty="0"/>
          </a:p>
          <a:p>
            <a:r>
              <a:rPr lang="ko-KR" altLang="en-US" dirty="0"/>
              <a:t>닫으면 강조 </a:t>
            </a:r>
            <a:r>
              <a:rPr lang="en-US" altLang="ko-KR" dirty="0"/>
              <a:t>UI </a:t>
            </a:r>
            <a:r>
              <a:rPr lang="ko-KR" altLang="en-US" dirty="0"/>
              <a:t>종료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정신력</a:t>
            </a:r>
            <a:r>
              <a:rPr lang="en-US" altLang="ko-KR" dirty="0"/>
              <a:t>,</a:t>
            </a:r>
            <a:r>
              <a:rPr lang="ko-KR" altLang="en-US" dirty="0"/>
              <a:t>체력</a:t>
            </a:r>
            <a:r>
              <a:rPr lang="en-US" altLang="ko-KR" dirty="0"/>
              <a:t>,</a:t>
            </a:r>
            <a:r>
              <a:rPr lang="ko-KR" altLang="en-US" dirty="0"/>
              <a:t>돈</a:t>
            </a:r>
            <a:r>
              <a:rPr lang="en-US" altLang="ko-KR" dirty="0"/>
              <a:t>,</a:t>
            </a:r>
            <a:r>
              <a:rPr lang="ko-KR" altLang="en-US" dirty="0"/>
              <a:t>기술</a:t>
            </a:r>
            <a:r>
              <a:rPr lang="en-US" altLang="ko-KR" dirty="0"/>
              <a:t>(</a:t>
            </a:r>
            <a:r>
              <a:rPr lang="ko-KR" altLang="en-US" dirty="0"/>
              <a:t>단일</a:t>
            </a:r>
            <a:r>
              <a:rPr lang="en-US" altLang="ko-KR" dirty="0"/>
              <a:t>),</a:t>
            </a:r>
            <a:r>
              <a:rPr lang="ko-KR" altLang="en-US" dirty="0"/>
              <a:t>특성은 클릭과 동시에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기술</a:t>
            </a:r>
            <a:r>
              <a:rPr lang="en-US" altLang="ko-KR" dirty="0"/>
              <a:t>(</a:t>
            </a:r>
            <a:r>
              <a:rPr lang="ko-KR" altLang="en-US" dirty="0"/>
              <a:t>테마</a:t>
            </a:r>
            <a:r>
              <a:rPr lang="en-US" altLang="ko-KR" dirty="0"/>
              <a:t>) </a:t>
            </a:r>
            <a:r>
              <a:rPr lang="ko-KR" altLang="en-US" dirty="0"/>
              <a:t>형식은 종료할 수 있는 추가 </a:t>
            </a:r>
            <a:r>
              <a:rPr lang="en-US" altLang="ko-KR" dirty="0"/>
              <a:t>UI</a:t>
            </a:r>
            <a:r>
              <a:rPr lang="ko-KR" altLang="en-US" dirty="0"/>
              <a:t>를 통해 수령할 기술 선택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경험 보상은 클릭 시 경험 </a:t>
            </a:r>
            <a:r>
              <a:rPr lang="en-US" altLang="ko-KR" dirty="0"/>
              <a:t>UI</a:t>
            </a:r>
            <a:r>
              <a:rPr lang="ko-KR" altLang="en-US" dirty="0"/>
              <a:t>를 열고 마우스를 따라다니는 정보 탭을 활성화시킨다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상태에서 빈 슬롯을 선택하면 해당 슬롯에 저장 후 </a:t>
            </a:r>
            <a:r>
              <a:rPr lang="en-US" altLang="ko-KR" dirty="0"/>
              <a:t>UI </a:t>
            </a:r>
            <a:r>
              <a:rPr lang="ko-KR" altLang="en-US" dirty="0"/>
              <a:t>자동 종료</a:t>
            </a:r>
            <a:endParaRPr lang="en-US" altLang="ko-KR" dirty="0"/>
          </a:p>
          <a:p>
            <a:r>
              <a:rPr lang="ko-KR" altLang="en-US" dirty="0"/>
              <a:t>해당 상태에서 다른 경험을 선택하면 테두리를 변경하고 잠시 후 사라지는 문구를 출력</a:t>
            </a:r>
            <a:endParaRPr lang="en-US" altLang="ko-KR" dirty="0"/>
          </a:p>
          <a:p>
            <a:r>
              <a:rPr lang="ko-KR" altLang="en-US" dirty="0"/>
              <a:t>동일한 경험을 한번 더 클릭하면 새로운 경험으로 대체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보상 </a:t>
            </a:r>
            <a:r>
              <a:rPr lang="en-US" altLang="ko-KR" dirty="0"/>
              <a:t>UI</a:t>
            </a:r>
            <a:r>
              <a:rPr lang="ko-KR" altLang="en-US" dirty="0"/>
              <a:t>를 닫으면 다른 탭 </a:t>
            </a:r>
            <a:r>
              <a:rPr lang="en-US" altLang="ko-KR" dirty="0"/>
              <a:t>UI </a:t>
            </a:r>
            <a:r>
              <a:rPr lang="ko-KR" altLang="en-US" dirty="0"/>
              <a:t>조작 가능</a:t>
            </a:r>
          </a:p>
        </p:txBody>
      </p:sp>
    </p:spTree>
    <p:extLst>
      <p:ext uri="{BB962C8B-B14F-4D97-AF65-F5344CB8AC3E}">
        <p14:creationId xmlns:p14="http://schemas.microsoft.com/office/powerpoint/2010/main" val="1780629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08189E-A88C-7FAD-45F3-E5CA634C02B0}"/>
              </a:ext>
            </a:extLst>
          </p:cNvPr>
          <p:cNvSpPr txBox="1"/>
          <p:nvPr/>
        </p:nvSpPr>
        <p:spPr>
          <a:xfrm>
            <a:off x="2316480" y="285819"/>
            <a:ext cx="4798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퀘스트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6A5D3-A926-A09A-E5BB-87D5E2659ABF}"/>
              </a:ext>
            </a:extLst>
          </p:cNvPr>
          <p:cNvSpPr txBox="1"/>
          <p:nvPr/>
        </p:nvSpPr>
        <p:spPr>
          <a:xfrm>
            <a:off x="427400" y="1142999"/>
            <a:ext cx="106025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보유한 퀘스트가 없다면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이벤트를 산출하기 전 퀘스트 산출을 먼저 시도한다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받아온 퀘스트가 존재한다면 이벤트 산출을 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받아온 퀘스트가 존재한다면</a:t>
            </a:r>
            <a:r>
              <a:rPr lang="en-US" altLang="ko-KR" dirty="0"/>
              <a:t> </a:t>
            </a:r>
            <a:r>
              <a:rPr lang="ko-KR" altLang="en-US" dirty="0"/>
              <a:t>야외</a:t>
            </a:r>
            <a:r>
              <a:rPr lang="en-US" altLang="ko-KR" dirty="0"/>
              <a:t>,</a:t>
            </a:r>
            <a:r>
              <a:rPr lang="ko-KR" altLang="en-US" dirty="0"/>
              <a:t>정착지 상관 없이</a:t>
            </a:r>
            <a:endParaRPr lang="en-US" altLang="ko-KR" dirty="0"/>
          </a:p>
          <a:p>
            <a:r>
              <a:rPr lang="ko-KR" altLang="en-US" dirty="0"/>
              <a:t>이벤트 매니저에 받아온 퀘스트의</a:t>
            </a:r>
            <a:endParaRPr lang="en-US" altLang="ko-KR" dirty="0"/>
          </a:p>
          <a:p>
            <a:r>
              <a:rPr lang="ko-KR" altLang="en-US" dirty="0"/>
              <a:t>기 단계 이벤트의 이름</a:t>
            </a:r>
            <a:r>
              <a:rPr lang="en-US" altLang="ko-KR" dirty="0"/>
              <a:t>, </a:t>
            </a:r>
            <a:r>
              <a:rPr lang="ko-KR" altLang="en-US" dirty="0"/>
              <a:t>일러스트</a:t>
            </a:r>
            <a:r>
              <a:rPr lang="en-US" altLang="ko-KR" dirty="0"/>
              <a:t>, </a:t>
            </a:r>
            <a:r>
              <a:rPr lang="ko-KR" altLang="en-US" dirty="0"/>
              <a:t>설명을 받아온다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이벤트 </a:t>
            </a:r>
            <a:r>
              <a:rPr lang="en-US" altLang="ko-KR" dirty="0"/>
              <a:t>UI</a:t>
            </a:r>
            <a:r>
              <a:rPr lang="ko-KR" altLang="en-US" dirty="0"/>
              <a:t>에 이름</a:t>
            </a:r>
            <a:r>
              <a:rPr lang="en-US" altLang="ko-KR" dirty="0"/>
              <a:t>, </a:t>
            </a:r>
            <a:r>
              <a:rPr lang="ko-KR" altLang="en-US" dirty="0"/>
              <a:t>일러스트</a:t>
            </a:r>
            <a:r>
              <a:rPr lang="en-US" altLang="ko-KR" dirty="0"/>
              <a:t>, </a:t>
            </a:r>
            <a:r>
              <a:rPr lang="ko-KR" altLang="en-US" dirty="0"/>
              <a:t>설명을 출력하고 야외</a:t>
            </a:r>
            <a:r>
              <a:rPr lang="en-US" altLang="ko-KR" dirty="0"/>
              <a:t>,</a:t>
            </a:r>
            <a:r>
              <a:rPr lang="ko-KR" altLang="en-US" dirty="0"/>
              <a:t>정착지 상관 없이 선택지 패널 정중앙에 지도 버튼을 배치한다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이벤트를 완료할 때 마다 해당 이벤트가 퀘스트 이벤트인지 검사하고</a:t>
            </a:r>
            <a:r>
              <a:rPr lang="en-US" altLang="ko-KR" dirty="0"/>
              <a:t> </a:t>
            </a:r>
            <a:r>
              <a:rPr lang="ko-KR" altLang="en-US" dirty="0"/>
              <a:t>만약 퀘스트 이벤트라면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이벤트 성공 시 현재 보유한 퀘스트의 진행도를 증가시킨다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퀘스트 이벤트를 완료할 시 현재 퀘스트에서 해당 이벤트가 할당된 단계를 검사한다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승 단계일 경우 현재 승 단계 이벤트의 진척도에 따라 확률적으로 전 단계로 진행시킨다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 단계 이벤트를 완료할 경우 만약 마지막 전 단계 이벤트였을 경우 결 단계로 진행시킨다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 단계 이벤트를 완료할 경우 게임 완료 </a:t>
            </a:r>
            <a:r>
              <a:rPr lang="en-US" altLang="ko-KR" dirty="0"/>
              <a:t>/ </a:t>
            </a:r>
            <a:r>
              <a:rPr lang="ko-KR" altLang="en-US" dirty="0"/>
              <a:t>이어하기 버튼을 출력하고 게임 완료 버튼을 선택할 시 게임 종료 연출을 실행하고 게임을 완료한다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이어하기 버튼을 출력 시 이어하기 텍스트가 출력되고 보상 버튼을 활성화한다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승 단계에서 전 단계로 넘어갈 때부터 퀘스트 진행도 텍스트에 다음 이벤트의 예고 문장을 추가한다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E0050D-F70C-7A5A-88A3-45D7BD31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04" y="136525"/>
            <a:ext cx="5040437" cy="27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9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8EF1DF-9B4B-5BB9-A207-21B458D2557B}"/>
              </a:ext>
            </a:extLst>
          </p:cNvPr>
          <p:cNvSpPr txBox="1"/>
          <p:nvPr/>
        </p:nvSpPr>
        <p:spPr>
          <a:xfrm>
            <a:off x="2063932" y="456882"/>
            <a:ext cx="451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플레이어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FF41B-E1A5-B339-B035-2412782D7AC4}"/>
              </a:ext>
            </a:extLst>
          </p:cNvPr>
          <p:cNvSpPr txBox="1"/>
          <p:nvPr/>
        </p:nvSpPr>
        <p:spPr>
          <a:xfrm>
            <a:off x="365760" y="1689463"/>
            <a:ext cx="9649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 오버에 영향을 미치는 체력</a:t>
            </a:r>
            <a:r>
              <a:rPr lang="en-US" altLang="ko-KR" sz="2400" dirty="0"/>
              <a:t>, </a:t>
            </a:r>
            <a:r>
              <a:rPr lang="ko-KR" altLang="en-US" sz="2400" dirty="0"/>
              <a:t>정신력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이벤트에 사용하는 재화 역할인 돈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영구적 성장 요소이자 이벤트 수행 및 연계 조건에 활용되는 기술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일시적 성장 요소이자 이벤트 연계 조건에 활용되는 경험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영구적 성장 요소이자 이벤트 연계 조건에 활용되는 특성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유동적 세분화 요소인 성향</a:t>
            </a:r>
          </a:p>
        </p:txBody>
      </p:sp>
    </p:spTree>
    <p:extLst>
      <p:ext uri="{BB962C8B-B14F-4D97-AF65-F5344CB8AC3E}">
        <p14:creationId xmlns:p14="http://schemas.microsoft.com/office/powerpoint/2010/main" val="3019185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A71BCE-6DD3-7DDD-86BA-7BB6D2B2C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045" y="136525"/>
            <a:ext cx="4749121" cy="2656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E563B-46C3-34FD-2FA8-438B75F242F2}"/>
              </a:ext>
            </a:extLst>
          </p:cNvPr>
          <p:cNvSpPr txBox="1"/>
          <p:nvPr/>
        </p:nvSpPr>
        <p:spPr>
          <a:xfrm>
            <a:off x="2116183" y="463340"/>
            <a:ext cx="4423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퀘스트 진행도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1159A-7132-7249-E263-4AC93839CC6F}"/>
              </a:ext>
            </a:extLst>
          </p:cNvPr>
          <p:cNvSpPr txBox="1"/>
          <p:nvPr/>
        </p:nvSpPr>
        <p:spPr>
          <a:xfrm>
            <a:off x="496389" y="1663337"/>
            <a:ext cx="106331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퀘스트 이벤트를 진행할 때 마다</a:t>
            </a:r>
            <a:endParaRPr lang="en-US" altLang="ko-KR" dirty="0"/>
          </a:p>
          <a:p>
            <a:r>
              <a:rPr lang="ko-KR" altLang="en-US" dirty="0"/>
              <a:t>해당 이벤트의 장소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결과를 텍스트로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 단계 이벤트 완료 시 승 단계 이벤트들 내용이나</a:t>
            </a:r>
            <a:endParaRPr lang="en-US" altLang="ko-KR" dirty="0"/>
          </a:p>
          <a:p>
            <a:r>
              <a:rPr lang="ko-KR" altLang="en-US" dirty="0"/>
              <a:t>등장 위치</a:t>
            </a:r>
            <a:r>
              <a:rPr lang="en-US" altLang="ko-KR" dirty="0"/>
              <a:t>, </a:t>
            </a:r>
            <a:r>
              <a:rPr lang="ko-KR" altLang="en-US" dirty="0"/>
              <a:t>등장 환경을 </a:t>
            </a:r>
            <a:r>
              <a:rPr lang="ko-KR" altLang="en-US" dirty="0" err="1"/>
              <a:t>은유하는</a:t>
            </a:r>
            <a:r>
              <a:rPr lang="ko-KR" altLang="en-US" dirty="0"/>
              <a:t> 텍스트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 단계 이벤트에 돌입 시 매 이벤트를 완료할 때 마다</a:t>
            </a:r>
            <a:endParaRPr lang="en-US" altLang="ko-KR" dirty="0"/>
          </a:p>
          <a:p>
            <a:r>
              <a:rPr lang="ko-KR" altLang="en-US" dirty="0"/>
              <a:t>다음 전 단계 이벤트의 위치와 환경을 암시하는 텍스트를 추가한다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 단계 이벤트를 모두 완료했다면 결 단계 이벤트의</a:t>
            </a:r>
            <a:endParaRPr lang="en-US" altLang="ko-KR" dirty="0"/>
          </a:p>
          <a:p>
            <a:r>
              <a:rPr lang="ko-KR" altLang="en-US" dirty="0"/>
              <a:t>위치와 환경을 더 직접적으로 묘사하는 텍스트를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967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63B1E0-1655-F9BA-B416-F5AF2EBF5243}"/>
              </a:ext>
            </a:extLst>
          </p:cNvPr>
          <p:cNvSpPr txBox="1"/>
          <p:nvPr/>
        </p:nvSpPr>
        <p:spPr>
          <a:xfrm>
            <a:off x="2211977" y="435114"/>
            <a:ext cx="5826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UI</a:t>
            </a:r>
            <a:r>
              <a:rPr lang="ko-KR" altLang="en-US" sz="4000" dirty="0"/>
              <a:t> 레이어 구조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58FA3-3CF7-EFA2-7193-177ACB1F0B5A}"/>
              </a:ext>
            </a:extLst>
          </p:cNvPr>
          <p:cNvSpPr txBox="1"/>
          <p:nvPr/>
        </p:nvSpPr>
        <p:spPr>
          <a:xfrm>
            <a:off x="470263" y="1524000"/>
            <a:ext cx="10415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의 최하단에는 이벤트 </a:t>
            </a:r>
            <a:r>
              <a:rPr lang="en-US" altLang="ko-KR" dirty="0"/>
              <a:t>UI</a:t>
            </a:r>
            <a:r>
              <a:rPr lang="ko-KR" altLang="en-US" dirty="0"/>
              <a:t>가 위치한다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 이벤트 제시 </a:t>
            </a:r>
            <a:r>
              <a:rPr lang="en-US" altLang="ko-KR" dirty="0"/>
              <a:t>UI</a:t>
            </a:r>
            <a:r>
              <a:rPr lang="ko-KR" altLang="en-US" dirty="0"/>
              <a:t>가 위치한다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 퀘스트 제시 </a:t>
            </a:r>
            <a:r>
              <a:rPr lang="en-US" altLang="ko-KR" dirty="0"/>
              <a:t>UI</a:t>
            </a:r>
            <a:r>
              <a:rPr lang="ko-KR" altLang="en-US" dirty="0"/>
              <a:t>가 위치한다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세 요소는 </a:t>
            </a:r>
            <a:r>
              <a:rPr lang="en-US" altLang="ko-KR" dirty="0"/>
              <a:t>UI </a:t>
            </a:r>
            <a:r>
              <a:rPr lang="ko-KR" altLang="en-US" dirty="0"/>
              <a:t>순서가 변하지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 </a:t>
            </a:r>
            <a:r>
              <a:rPr lang="en-US" altLang="ko-KR" dirty="0"/>
              <a:t>UI</a:t>
            </a:r>
            <a:r>
              <a:rPr lang="ko-KR" altLang="en-US" dirty="0"/>
              <a:t>는 전개할 때 마다 이미 전개된 다른 </a:t>
            </a:r>
            <a:r>
              <a:rPr lang="en-US" altLang="ko-KR" dirty="0"/>
              <a:t>UI(</a:t>
            </a:r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개 제외</a:t>
            </a:r>
            <a:r>
              <a:rPr lang="en-US" altLang="ko-KR" dirty="0"/>
              <a:t>)</a:t>
            </a:r>
            <a:r>
              <a:rPr lang="ko-KR" altLang="en-US" dirty="0"/>
              <a:t>가 있는지 검사한다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활성화된 </a:t>
            </a:r>
            <a:r>
              <a:rPr lang="en-US" altLang="ko-KR" dirty="0"/>
              <a:t>UI</a:t>
            </a:r>
            <a:r>
              <a:rPr lang="ko-KR" altLang="en-US" dirty="0"/>
              <a:t>가 있다면 해당 </a:t>
            </a:r>
            <a:r>
              <a:rPr lang="en-US" altLang="ko-KR" dirty="0"/>
              <a:t>UI</a:t>
            </a:r>
            <a:r>
              <a:rPr lang="ko-KR" altLang="en-US" dirty="0"/>
              <a:t>보다 높은 위치에 배치된 후 </a:t>
            </a:r>
            <a:r>
              <a:rPr lang="en-US" altLang="ko-KR" dirty="0"/>
              <a:t>UI</a:t>
            </a:r>
            <a:r>
              <a:rPr lang="ko-KR" altLang="en-US" dirty="0"/>
              <a:t>를 전개한다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이전에 활성화된 모든 </a:t>
            </a:r>
            <a:r>
              <a:rPr lang="en-US" altLang="ko-KR" dirty="0"/>
              <a:t>UI</a:t>
            </a:r>
            <a:r>
              <a:rPr lang="ko-KR" altLang="en-US" dirty="0"/>
              <a:t>가 종료된다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활성화된 </a:t>
            </a:r>
            <a:r>
              <a:rPr lang="en-US" altLang="ko-KR" dirty="0"/>
              <a:t>UI</a:t>
            </a:r>
            <a:r>
              <a:rPr lang="ko-KR" altLang="en-US" dirty="0"/>
              <a:t>의 전개 버튼을 클릭하면 대상 </a:t>
            </a:r>
            <a:r>
              <a:rPr lang="en-US" altLang="ko-KR" dirty="0"/>
              <a:t>UI</a:t>
            </a:r>
            <a:r>
              <a:rPr lang="ko-KR" altLang="en-US" dirty="0"/>
              <a:t>가 종료된다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기술</a:t>
            </a:r>
            <a:r>
              <a:rPr lang="en-US" altLang="ko-KR" dirty="0"/>
              <a:t>, </a:t>
            </a:r>
            <a:r>
              <a:rPr lang="ko-KR" altLang="en-US" dirty="0"/>
              <a:t>경험 탭과 같이 기존 </a:t>
            </a:r>
            <a:r>
              <a:rPr lang="en-US" altLang="ko-KR" dirty="0"/>
              <a:t>UI </a:t>
            </a:r>
            <a:r>
              <a:rPr lang="ko-KR" altLang="en-US" dirty="0"/>
              <a:t>패널로부터 하위 </a:t>
            </a:r>
            <a:r>
              <a:rPr lang="en-US" altLang="ko-KR" dirty="0"/>
              <a:t>UI</a:t>
            </a:r>
            <a:r>
              <a:rPr lang="ko-KR" altLang="en-US" dirty="0"/>
              <a:t>를 전개해야 하는 경우 다른 </a:t>
            </a:r>
            <a:r>
              <a:rPr lang="en-US" altLang="ko-KR" dirty="0"/>
              <a:t>UI</a:t>
            </a:r>
            <a:r>
              <a:rPr lang="ko-KR" altLang="en-US" dirty="0"/>
              <a:t>를 닫지 않는 전개 메소드를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515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2D82D9-606D-D2C2-0A98-455961D7D48C}"/>
              </a:ext>
            </a:extLst>
          </p:cNvPr>
          <p:cNvSpPr txBox="1"/>
          <p:nvPr/>
        </p:nvSpPr>
        <p:spPr>
          <a:xfrm>
            <a:off x="2211977" y="435114"/>
            <a:ext cx="5826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UI</a:t>
            </a:r>
            <a:r>
              <a:rPr lang="ko-KR" altLang="en-US" sz="4000" dirty="0"/>
              <a:t> 연출 목록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51CB6-66D1-F7F3-E164-82C33FDCE2A0}"/>
              </a:ext>
            </a:extLst>
          </p:cNvPr>
          <p:cNvSpPr txBox="1"/>
          <p:nvPr/>
        </p:nvSpPr>
        <p:spPr>
          <a:xfrm>
            <a:off x="355600" y="1225689"/>
            <a:ext cx="105518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년도 </a:t>
            </a:r>
            <a:r>
              <a:rPr lang="en-US" altLang="ko-KR" dirty="0"/>
              <a:t>– </a:t>
            </a:r>
            <a:r>
              <a:rPr lang="ko-KR" altLang="en-US" dirty="0"/>
              <a:t>마스크 컴포넌트로 숫자 우측</a:t>
            </a:r>
            <a:r>
              <a:rPr lang="en-US" altLang="ko-KR" dirty="0"/>
              <a:t>-&gt;</a:t>
            </a:r>
            <a:r>
              <a:rPr lang="ko-KR" altLang="en-US" dirty="0"/>
              <a:t>좌측 이동</a:t>
            </a:r>
            <a:endParaRPr lang="en-US" altLang="ko-KR" dirty="0"/>
          </a:p>
          <a:p>
            <a:r>
              <a:rPr lang="ko-KR" altLang="en-US" dirty="0"/>
              <a:t>턴 </a:t>
            </a:r>
            <a:r>
              <a:rPr lang="en-US" altLang="ko-KR" dirty="0"/>
              <a:t>– </a:t>
            </a:r>
            <a:r>
              <a:rPr lang="ko-KR" altLang="en-US" dirty="0" err="1"/>
              <a:t>스프라이트</a:t>
            </a:r>
            <a:r>
              <a:rPr lang="ko-KR" altLang="en-US" dirty="0"/>
              <a:t> 색상과 </a:t>
            </a:r>
            <a:r>
              <a:rPr lang="ko-KR" altLang="en-US" dirty="0" err="1"/>
              <a:t>파티클</a:t>
            </a:r>
            <a:endParaRPr lang="en-US" altLang="ko-KR" dirty="0"/>
          </a:p>
          <a:p>
            <a:r>
              <a:rPr lang="ko-KR" altLang="en-US" dirty="0"/>
              <a:t>체력</a:t>
            </a:r>
            <a:r>
              <a:rPr lang="en-US" altLang="ko-KR" dirty="0"/>
              <a:t>,</a:t>
            </a:r>
            <a:r>
              <a:rPr lang="ko-KR" altLang="en-US" dirty="0"/>
              <a:t>정신력</a:t>
            </a:r>
            <a:r>
              <a:rPr lang="en-US" altLang="ko-KR" dirty="0"/>
              <a:t>,</a:t>
            </a:r>
            <a:r>
              <a:rPr lang="ko-KR" altLang="en-US" dirty="0"/>
              <a:t>돈 </a:t>
            </a:r>
            <a:r>
              <a:rPr lang="en-US" altLang="ko-KR" dirty="0"/>
              <a:t>– </a:t>
            </a:r>
            <a:r>
              <a:rPr lang="ko-KR" altLang="en-US" dirty="0"/>
              <a:t>숫자 증감 추가 이미지로 연출</a:t>
            </a:r>
            <a:endParaRPr lang="en-US" altLang="ko-KR" dirty="0"/>
          </a:p>
          <a:p>
            <a:r>
              <a:rPr lang="ko-KR" altLang="en-US" dirty="0"/>
              <a:t>지도 강조 </a:t>
            </a:r>
            <a:r>
              <a:rPr lang="en-US" altLang="ko-KR" dirty="0"/>
              <a:t>– </a:t>
            </a:r>
            <a:r>
              <a:rPr lang="ko-KR" altLang="en-US" dirty="0" err="1"/>
              <a:t>파티클</a:t>
            </a:r>
            <a:endParaRPr lang="en-US" altLang="ko-KR" dirty="0"/>
          </a:p>
          <a:p>
            <a:r>
              <a:rPr lang="ko-KR" altLang="en-US" dirty="0"/>
              <a:t>특성 추가 </a:t>
            </a:r>
            <a:r>
              <a:rPr lang="en-US" altLang="ko-KR" dirty="0"/>
              <a:t>– </a:t>
            </a:r>
            <a:r>
              <a:rPr lang="ko-KR" altLang="en-US" dirty="0"/>
              <a:t>특성 보상 수령 버튼 위치부터 특성 미리보기 패널 위치까지 곡선 속도로 직선 이동</a:t>
            </a:r>
            <a:r>
              <a:rPr lang="en-US" altLang="ko-KR" dirty="0"/>
              <a:t>, </a:t>
            </a:r>
            <a:r>
              <a:rPr lang="ko-KR" altLang="en-US" dirty="0"/>
              <a:t>목표 위치 이동 시 패널 최신화</a:t>
            </a:r>
            <a:endParaRPr lang="en-US" altLang="ko-KR" dirty="0"/>
          </a:p>
          <a:p>
            <a:r>
              <a:rPr lang="ko-KR" altLang="en-US" dirty="0"/>
              <a:t>기술 추가 </a:t>
            </a:r>
            <a:r>
              <a:rPr lang="en-US" altLang="ko-KR" dirty="0"/>
              <a:t>– </a:t>
            </a:r>
            <a:r>
              <a:rPr lang="ko-KR" altLang="en-US" dirty="0"/>
              <a:t>테마 선택형 기술 습득 시 해당 패널의 테마 아이콘</a:t>
            </a:r>
            <a:r>
              <a:rPr lang="en-US" altLang="ko-KR" dirty="0"/>
              <a:t>, </a:t>
            </a:r>
            <a:r>
              <a:rPr lang="ko-KR" altLang="en-US" dirty="0"/>
              <a:t>단일 기술 습득 시 보상 패널 아이콘에서 기술 패널의 해당 테마 아이콘까지 곡선형 속도로 직선 이동</a:t>
            </a:r>
            <a:r>
              <a:rPr lang="en-US" altLang="ko-KR" dirty="0"/>
              <a:t>, </a:t>
            </a:r>
            <a:r>
              <a:rPr lang="ko-KR" altLang="en-US" dirty="0"/>
              <a:t>목표 도달 시 </a:t>
            </a:r>
            <a:r>
              <a:rPr lang="en-US" altLang="ko-KR" dirty="0"/>
              <a:t>TMP</a:t>
            </a:r>
            <a:r>
              <a:rPr lang="ko-KR" altLang="en-US" dirty="0"/>
              <a:t> 활용 연출 후 수치 최신화</a:t>
            </a:r>
            <a:endParaRPr lang="en-US" altLang="ko-KR" dirty="0"/>
          </a:p>
          <a:p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경험으로 인한 수치 증가에도 같은 </a:t>
            </a:r>
            <a:r>
              <a:rPr lang="en-US" altLang="ko-KR" dirty="0"/>
              <a:t>TMP </a:t>
            </a:r>
            <a:r>
              <a:rPr lang="ko-KR" altLang="en-US" dirty="0"/>
              <a:t>활용 연출</a:t>
            </a:r>
            <a:endParaRPr lang="en-US" altLang="ko-KR" dirty="0"/>
          </a:p>
          <a:p>
            <a:r>
              <a:rPr lang="ko-KR" altLang="en-US" dirty="0"/>
              <a:t>경험 변동 </a:t>
            </a:r>
            <a:r>
              <a:rPr lang="en-US" altLang="ko-KR" dirty="0"/>
              <a:t>– </a:t>
            </a:r>
            <a:r>
              <a:rPr lang="ko-KR" altLang="en-US" dirty="0"/>
              <a:t>경험 추가 시 경험 </a:t>
            </a:r>
            <a:r>
              <a:rPr lang="en-US" altLang="ko-KR" dirty="0"/>
              <a:t>UI </a:t>
            </a:r>
            <a:r>
              <a:rPr lang="ko-KR" altLang="en-US" dirty="0"/>
              <a:t>종료 후 경험 미리보기 패널의 해당 위치 아이콘을 비어 있지 않은 상태로 최신화</a:t>
            </a:r>
            <a:r>
              <a:rPr lang="en-US" altLang="ko-KR" dirty="0"/>
              <a:t>, </a:t>
            </a:r>
            <a:r>
              <a:rPr lang="ko-KR" altLang="en-US" dirty="0"/>
              <a:t>경험 교체 시 연출 없음</a:t>
            </a:r>
            <a:r>
              <a:rPr lang="en-US" altLang="ko-KR" dirty="0"/>
              <a:t>, </a:t>
            </a:r>
            <a:r>
              <a:rPr lang="ko-KR" altLang="en-US" dirty="0"/>
              <a:t>턴 흐름으로 경험 만료 시 </a:t>
            </a:r>
            <a:r>
              <a:rPr lang="ko-KR" altLang="en-US" dirty="0" err="1"/>
              <a:t>파티클</a:t>
            </a:r>
            <a:r>
              <a:rPr lang="ko-KR" altLang="en-US" dirty="0"/>
              <a:t> 연출과 동시에 최신화</a:t>
            </a:r>
            <a:endParaRPr lang="en-US" altLang="ko-KR" dirty="0"/>
          </a:p>
          <a:p>
            <a:r>
              <a:rPr lang="ko-KR" altLang="en-US" dirty="0"/>
              <a:t>성향 </a:t>
            </a:r>
            <a:r>
              <a:rPr lang="en-US" altLang="ko-KR" dirty="0"/>
              <a:t>– </a:t>
            </a:r>
            <a:r>
              <a:rPr lang="ko-KR" altLang="en-US" dirty="0"/>
              <a:t>해당 성향의 진행도에 비례해 흑백</a:t>
            </a:r>
            <a:r>
              <a:rPr lang="en-US" altLang="ko-KR" dirty="0"/>
              <a:t>, </a:t>
            </a:r>
            <a:r>
              <a:rPr lang="ko-KR" altLang="en-US" dirty="0"/>
              <a:t>투명도</a:t>
            </a:r>
            <a:r>
              <a:rPr lang="en-US" altLang="ko-KR" dirty="0"/>
              <a:t>, </a:t>
            </a:r>
            <a:r>
              <a:rPr lang="ko-KR" altLang="en-US" dirty="0"/>
              <a:t>크기 변경</a:t>
            </a:r>
            <a:endParaRPr lang="en-US" altLang="ko-KR" dirty="0"/>
          </a:p>
          <a:p>
            <a:r>
              <a:rPr lang="ko-KR" altLang="en-US" dirty="0"/>
              <a:t>특정 방향 성향 진행이 가능할 시 해당 성향의 </a:t>
            </a:r>
            <a:r>
              <a:rPr lang="ko-KR" altLang="en-US" dirty="0" err="1"/>
              <a:t>파티클을</a:t>
            </a:r>
            <a:r>
              <a:rPr lang="ko-KR" altLang="en-US" dirty="0"/>
              <a:t> 활성화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일러스트를 포함한 모든 </a:t>
            </a:r>
            <a:r>
              <a:rPr lang="en-US" altLang="ko-KR" dirty="0"/>
              <a:t>UI</a:t>
            </a:r>
            <a:r>
              <a:rPr lang="ko-KR" altLang="en-US" dirty="0"/>
              <a:t>는 등장 혹은 상위 레이어 </a:t>
            </a:r>
            <a:r>
              <a:rPr lang="en-US" altLang="ko-KR" dirty="0"/>
              <a:t>UI </a:t>
            </a:r>
            <a:r>
              <a:rPr lang="ko-KR" altLang="en-US" dirty="0"/>
              <a:t>종료 완료 시 화면 </a:t>
            </a:r>
            <a:r>
              <a:rPr lang="ko-KR" altLang="en-US" dirty="0" err="1"/>
              <a:t>좌상단</a:t>
            </a:r>
            <a:r>
              <a:rPr lang="ko-KR" altLang="en-US" dirty="0"/>
              <a:t> 오브젝트부터 </a:t>
            </a:r>
            <a:r>
              <a:rPr lang="ko-KR" altLang="en-US" dirty="0" err="1"/>
              <a:t>우하단</a:t>
            </a:r>
            <a:r>
              <a:rPr lang="ko-KR" altLang="en-US" dirty="0"/>
              <a:t> 오브젝트까지 순서대로 </a:t>
            </a:r>
            <a:r>
              <a:rPr lang="ko-KR" altLang="en-US" dirty="0" err="1"/>
              <a:t>페이드</a:t>
            </a:r>
            <a:r>
              <a:rPr lang="ko-KR" altLang="en-US" dirty="0"/>
              <a:t> 인으로 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선택지는 등장 시 </a:t>
            </a:r>
            <a:r>
              <a:rPr lang="ko-KR" altLang="en-US" dirty="0" err="1"/>
              <a:t>페이드</a:t>
            </a:r>
            <a:r>
              <a:rPr lang="ko-KR" altLang="en-US" dirty="0"/>
              <a:t> 인으로 등장</a:t>
            </a:r>
            <a:r>
              <a:rPr lang="en-US" altLang="ko-KR" dirty="0"/>
              <a:t>, </a:t>
            </a:r>
            <a:r>
              <a:rPr lang="ko-KR" altLang="en-US" dirty="0"/>
              <a:t>단일의 경우 이동 애니메이션이 없고 성향 별 선택지는 해당 성향의 </a:t>
            </a:r>
            <a:r>
              <a:rPr lang="en-US" altLang="ko-KR" dirty="0"/>
              <a:t>UI</a:t>
            </a:r>
            <a:r>
              <a:rPr lang="ko-KR" altLang="en-US" dirty="0"/>
              <a:t>상 위치에 따라 안쪽에서 </a:t>
            </a:r>
            <a:r>
              <a:rPr lang="ko-KR" altLang="en-US" dirty="0" err="1"/>
              <a:t>바끝쪽으로</a:t>
            </a:r>
            <a:r>
              <a:rPr lang="ko-KR" altLang="en-US" dirty="0"/>
              <a:t> 이동하며 등장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7544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4A94B-E34B-C0CC-7592-B86F0A6F9B78}"/>
              </a:ext>
            </a:extLst>
          </p:cNvPr>
          <p:cNvSpPr txBox="1"/>
          <p:nvPr/>
        </p:nvSpPr>
        <p:spPr>
          <a:xfrm>
            <a:off x="2142308" y="321191"/>
            <a:ext cx="5982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수치 최신화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1EE944-3262-47E8-E759-EB2FF4AD1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945" y="136525"/>
            <a:ext cx="5342221" cy="2960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12DDB-AEC4-BAA7-5FEF-B1B0EDEBCFB5}"/>
              </a:ext>
            </a:extLst>
          </p:cNvPr>
          <p:cNvSpPr txBox="1"/>
          <p:nvPr/>
        </p:nvSpPr>
        <p:spPr>
          <a:xfrm>
            <a:off x="574767" y="1793966"/>
            <a:ext cx="5852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상 표시 수치는 증감 연출과 동시에 반영된다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정신력</a:t>
            </a:r>
            <a:r>
              <a:rPr lang="en-US" altLang="ko-KR" dirty="0"/>
              <a:t>, </a:t>
            </a:r>
            <a:r>
              <a:rPr lang="ko-KR" altLang="en-US" dirty="0"/>
              <a:t>돈은 증감 수치 연출과 동시에 최신화</a:t>
            </a:r>
            <a:endParaRPr lang="en-US" altLang="ko-KR" dirty="0"/>
          </a:p>
          <a:p>
            <a:r>
              <a:rPr lang="ko-KR" altLang="en-US" dirty="0"/>
              <a:t>특성 아이콘은 추가 연출이 끝난 후 최신화</a:t>
            </a:r>
            <a:endParaRPr lang="en-US" altLang="ko-KR" dirty="0"/>
          </a:p>
          <a:p>
            <a:r>
              <a:rPr lang="ko-KR" altLang="en-US" dirty="0"/>
              <a:t>기술 레벨은 추가 연출이 끝난 후 최신화</a:t>
            </a:r>
            <a:endParaRPr lang="en-US" altLang="ko-KR" dirty="0"/>
          </a:p>
          <a:p>
            <a:r>
              <a:rPr lang="ko-KR" altLang="en-US" dirty="0"/>
              <a:t>경험 패널은 경험 획득 연출이 끝난 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턴 흐름 연출이 끝난 후 최신화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성향 아이콘은 선택지를 통한 변경 이후 즉시 최신화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47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0C4648-D892-3524-81A1-1D86EFB87409}"/>
              </a:ext>
            </a:extLst>
          </p:cNvPr>
          <p:cNvSpPr txBox="1"/>
          <p:nvPr/>
        </p:nvSpPr>
        <p:spPr>
          <a:xfrm>
            <a:off x="2142308" y="321191"/>
            <a:ext cx="5982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자동 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84E2B-4487-F07C-1A6F-78E9862FF2B9}"/>
              </a:ext>
            </a:extLst>
          </p:cNvPr>
          <p:cNvSpPr txBox="1"/>
          <p:nvPr/>
        </p:nvSpPr>
        <p:spPr>
          <a:xfrm>
            <a:off x="731520" y="1323703"/>
            <a:ext cx="92310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저장은 자동으로 이루어진다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 저장이 활성화되는 경우는 다음과 같다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지도에서 이동 버튼을 누른 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정착지에서 출발 시 정지 지점</a:t>
            </a:r>
            <a:r>
              <a:rPr lang="en-US" altLang="ko-KR" dirty="0"/>
              <a:t>, </a:t>
            </a:r>
            <a:r>
              <a:rPr lang="ko-KR" altLang="en-US" dirty="0"/>
              <a:t>목표까지 이동 거리</a:t>
            </a:r>
            <a:r>
              <a:rPr lang="en-US" altLang="ko-KR" dirty="0"/>
              <a:t>, </a:t>
            </a:r>
            <a:r>
              <a:rPr lang="ko-KR" altLang="en-US" dirty="0"/>
              <a:t>목표 정착지</a:t>
            </a:r>
            <a:r>
              <a:rPr lang="en-US" altLang="ko-KR" dirty="0"/>
              <a:t>, </a:t>
            </a:r>
            <a:r>
              <a:rPr lang="ko-KR" altLang="en-US" dirty="0"/>
              <a:t>정지 지점 이벤트</a:t>
            </a:r>
            <a:r>
              <a:rPr lang="en-US" altLang="ko-KR" dirty="0"/>
              <a:t>, </a:t>
            </a:r>
            <a:r>
              <a:rPr lang="ko-KR" altLang="en-US" dirty="0"/>
              <a:t>감소한 정신력 수치</a:t>
            </a:r>
            <a:r>
              <a:rPr lang="en-US" altLang="ko-KR" dirty="0"/>
              <a:t>, </a:t>
            </a:r>
            <a:r>
              <a:rPr lang="ko-KR" altLang="en-US" dirty="0"/>
              <a:t>다음에 활성화될 정착지들</a:t>
            </a:r>
            <a:r>
              <a:rPr lang="en-US" altLang="ko-KR" dirty="0"/>
              <a:t>, </a:t>
            </a:r>
            <a:r>
              <a:rPr lang="ko-KR" altLang="en-US" dirty="0"/>
              <a:t>턴 등 정보를 산출해 게임 데이터에 입력 혹은 퀘스트 조우 시 게임 데이터에 퀘스트 </a:t>
            </a:r>
            <a:r>
              <a:rPr lang="en-US" altLang="ko-KR" dirty="0"/>
              <a:t>ID </a:t>
            </a:r>
            <a:r>
              <a:rPr lang="ko-KR" altLang="en-US" dirty="0"/>
              <a:t>입력 후 자동 저장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야외에서 출발 시 정지 지점</a:t>
            </a:r>
            <a:r>
              <a:rPr lang="en-US" altLang="ko-KR" dirty="0"/>
              <a:t>, </a:t>
            </a:r>
            <a:r>
              <a:rPr lang="ko-KR" altLang="en-US" dirty="0"/>
              <a:t>목표까지 이동 거리</a:t>
            </a:r>
            <a:r>
              <a:rPr lang="en-US" altLang="ko-KR" dirty="0"/>
              <a:t>(0.0), </a:t>
            </a:r>
            <a:r>
              <a:rPr lang="ko-KR" altLang="en-US" dirty="0"/>
              <a:t>목표 정착지에서 산출된 이벤트 </a:t>
            </a:r>
            <a:r>
              <a:rPr lang="en-US" altLang="ko-KR" dirty="0"/>
              <a:t>3</a:t>
            </a:r>
            <a:r>
              <a:rPr lang="ko-KR" altLang="en-US" dirty="0"/>
              <a:t>개를 게임 데이터에 입력 혹은 퀘스트 조우 시 게임 데이터에 퀘스트 </a:t>
            </a:r>
            <a:r>
              <a:rPr lang="en-US" altLang="ko-KR" dirty="0"/>
              <a:t>ID </a:t>
            </a:r>
            <a:r>
              <a:rPr lang="ko-KR" altLang="en-US" dirty="0"/>
              <a:t>입력 후 자동 저장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제시된 이벤트 장소를 선택할 경우 현재 이벤트 데이터에 해당 이벤트를 배치</a:t>
            </a:r>
            <a:r>
              <a:rPr lang="en-US" altLang="ko-KR" dirty="0"/>
              <a:t>, </a:t>
            </a:r>
            <a:r>
              <a:rPr lang="ko-KR" altLang="en-US" dirty="0"/>
              <a:t>정신력 감소</a:t>
            </a:r>
            <a:r>
              <a:rPr lang="en-US" altLang="ko-KR" dirty="0"/>
              <a:t>, </a:t>
            </a:r>
            <a:r>
              <a:rPr lang="ko-KR" altLang="en-US" dirty="0"/>
              <a:t>제시 리스트에서 해당 이벤트 삭제 등 게임 데이터에 입력 후 자동 저장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선택지를 선택한 경우 해당 선택지를 통한 결과에 따라 게임 데이터의 알맞은 완료 이벤트 리스트에 입력 후 자동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2850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7FFB0C-4C70-D423-0947-0196DDC5E815}"/>
              </a:ext>
            </a:extLst>
          </p:cNvPr>
          <p:cNvSpPr txBox="1"/>
          <p:nvPr/>
        </p:nvSpPr>
        <p:spPr>
          <a:xfrm>
            <a:off x="2142308" y="321191"/>
            <a:ext cx="5982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불러오기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A92A1-2262-5590-4A9B-4AA65C31CDD0}"/>
              </a:ext>
            </a:extLst>
          </p:cNvPr>
          <p:cNvSpPr txBox="1"/>
          <p:nvPr/>
        </p:nvSpPr>
        <p:spPr>
          <a:xfrm>
            <a:off x="670560" y="1375613"/>
            <a:ext cx="89437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불러오기의 경우 다음 상황들이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현재 진행 중인 이벤트가 있다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이벤트의 진행 상황이 </a:t>
            </a:r>
            <a:r>
              <a:rPr lang="en-US" altLang="ko-KR" dirty="0"/>
              <a:t>0</a:t>
            </a:r>
            <a:r>
              <a:rPr lang="ko-KR" altLang="en-US" dirty="0"/>
              <a:t>인 경우 게임 데이터 정보에 따라 </a:t>
            </a:r>
            <a:r>
              <a:rPr lang="en-US" altLang="ko-KR" dirty="0"/>
              <a:t>UI</a:t>
            </a:r>
            <a:r>
              <a:rPr lang="ko-KR" altLang="en-US" dirty="0"/>
              <a:t>를 최신화 한 후 해당 이벤트를 실행한다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현재 이벤트의 진행 상황이 </a:t>
            </a:r>
            <a:r>
              <a:rPr lang="en-US" altLang="ko-KR" dirty="0"/>
              <a:t>1</a:t>
            </a:r>
            <a:r>
              <a:rPr lang="ko-KR" altLang="en-US" dirty="0"/>
              <a:t>인 경우 게임 데이터의 성공</a:t>
            </a:r>
            <a:r>
              <a:rPr lang="en-US" altLang="ko-KR" dirty="0"/>
              <a:t>/</a:t>
            </a:r>
            <a:r>
              <a:rPr lang="ko-KR" altLang="en-US" dirty="0"/>
              <a:t>실패</a:t>
            </a:r>
            <a:r>
              <a:rPr lang="en-US" altLang="ko-KR" dirty="0"/>
              <a:t>,</a:t>
            </a:r>
            <a:r>
              <a:rPr lang="ko-KR" altLang="en-US" dirty="0"/>
              <a:t>성향 별 이벤트 리스트에서 해당 이벤트가 속한 리스트를 검사해 실패 이벤트에 속할 시 해당 성향 실패 페널티를 즉시 적용하고</a:t>
            </a:r>
            <a:r>
              <a:rPr lang="en-US" altLang="ko-KR" dirty="0"/>
              <a:t>, </a:t>
            </a:r>
            <a:r>
              <a:rPr lang="ko-KR" altLang="en-US" dirty="0"/>
              <a:t>성공 시 보상 탭을 활성화한다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현재 진행 중인 이벤트가 없다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제시중인 이벤트 리스트가 있다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제시 중인 이벤트 리스트를 바탕으로 제시 </a:t>
            </a:r>
            <a:r>
              <a:rPr lang="en-US" altLang="ko-KR" dirty="0"/>
              <a:t>UI</a:t>
            </a:r>
            <a:r>
              <a:rPr lang="ko-KR" altLang="en-US" dirty="0"/>
              <a:t>를 활성화한다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현재 제시중인 이벤트 리스트가 없다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현재 보유한 퀘스트가 있으면 해당 퀘스트를 처음 조우한 상태이기 때문에 퀘스트 조우 </a:t>
            </a:r>
            <a:r>
              <a:rPr lang="en-US" altLang="ko-KR" dirty="0"/>
              <a:t>UI</a:t>
            </a:r>
            <a:r>
              <a:rPr lang="ko-KR" altLang="en-US" dirty="0"/>
              <a:t>를 활성화한다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진행 중인 이벤트</a:t>
            </a:r>
            <a:r>
              <a:rPr lang="en-US" altLang="ko-KR" dirty="0"/>
              <a:t>, </a:t>
            </a:r>
            <a:r>
              <a:rPr lang="ko-KR" altLang="en-US" dirty="0"/>
              <a:t>제시 중인 이벤트</a:t>
            </a:r>
            <a:r>
              <a:rPr lang="en-US" altLang="ko-KR" dirty="0"/>
              <a:t>, </a:t>
            </a:r>
            <a:r>
              <a:rPr lang="ko-KR" altLang="en-US" dirty="0"/>
              <a:t>보유한 퀘스트가 없을 경우 자동 저장을 할 수 없는 상황이기 때문에 이와 같은 상황은 있을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242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EBABF7-09D6-5CB4-FF2F-23B0B7FAB6DC}"/>
              </a:ext>
            </a:extLst>
          </p:cNvPr>
          <p:cNvSpPr txBox="1"/>
          <p:nvPr/>
        </p:nvSpPr>
        <p:spPr>
          <a:xfrm>
            <a:off x="2142308" y="321191"/>
            <a:ext cx="5982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해야 할 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B5D70-F844-346D-FFA4-6BFA314B5588}"/>
              </a:ext>
            </a:extLst>
          </p:cNvPr>
          <p:cNvSpPr txBox="1"/>
          <p:nvPr/>
        </p:nvSpPr>
        <p:spPr>
          <a:xfrm>
            <a:off x="653143" y="1637211"/>
            <a:ext cx="98058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테스트용 시트 재조정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UI </a:t>
            </a:r>
            <a:r>
              <a:rPr lang="ko-KR" altLang="en-US" dirty="0"/>
              <a:t>스크립트와 해당 오브젝트 연결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설명 패널 전개 구현 및 각 컴포넌트 별 전달 데이터 구상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퀘스트 시작 연출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맵 이동 도중 목표 정지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맵 </a:t>
            </a:r>
            <a:r>
              <a:rPr lang="en-US" altLang="ko-KR" dirty="0"/>
              <a:t>UI </a:t>
            </a:r>
            <a:r>
              <a:rPr lang="ko-KR" altLang="en-US" dirty="0"/>
              <a:t>강제 종료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등장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진행 및 성공</a:t>
            </a:r>
            <a:r>
              <a:rPr lang="en-US" altLang="ko-KR" dirty="0"/>
              <a:t>/</a:t>
            </a:r>
            <a:r>
              <a:rPr lang="ko-KR" altLang="en-US" dirty="0"/>
              <a:t>실패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이벤트 제시 </a:t>
            </a:r>
            <a:r>
              <a:rPr lang="en-US" altLang="ko-KR" dirty="0"/>
              <a:t>UI </a:t>
            </a:r>
            <a:r>
              <a:rPr lang="ko-KR" altLang="en-US" dirty="0"/>
              <a:t>등장</a:t>
            </a:r>
            <a:r>
              <a:rPr lang="en-US" altLang="ko-KR" dirty="0"/>
              <a:t>,</a:t>
            </a:r>
            <a:r>
              <a:rPr lang="ko-KR" altLang="en-US" dirty="0"/>
              <a:t>제거 연출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퀘스트 등장 연출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보상 </a:t>
            </a:r>
            <a:r>
              <a:rPr lang="en-US" altLang="ko-KR" dirty="0"/>
              <a:t>UI</a:t>
            </a:r>
            <a:r>
              <a:rPr lang="ko-KR" altLang="en-US" dirty="0"/>
              <a:t>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경험 </a:t>
            </a:r>
            <a:r>
              <a:rPr lang="en-US" altLang="ko-KR" dirty="0"/>
              <a:t>UI </a:t>
            </a:r>
            <a:r>
              <a:rPr lang="ko-KR" altLang="en-US" dirty="0"/>
              <a:t>추가 조작 구현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13.</a:t>
            </a:r>
            <a:r>
              <a:rPr lang="ko-KR" altLang="en-US" dirty="0"/>
              <a:t> 기타 등등 구현 완료 후 범용 스프레드시트 데이터를 </a:t>
            </a:r>
            <a:r>
              <a:rPr lang="en-US" altLang="ko-KR" dirty="0"/>
              <a:t>JSON </a:t>
            </a:r>
            <a:r>
              <a:rPr lang="ko-KR" altLang="en-US" dirty="0"/>
              <a:t>전용 스프레드시트로 옮기기</a:t>
            </a:r>
          </a:p>
        </p:txBody>
      </p:sp>
    </p:spTree>
    <p:extLst>
      <p:ext uri="{BB962C8B-B14F-4D97-AF65-F5344CB8AC3E}">
        <p14:creationId xmlns:p14="http://schemas.microsoft.com/office/powerpoint/2010/main" val="2531991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8673" y="2524125"/>
            <a:ext cx="5996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85" dirty="0"/>
              <a:t>Way </a:t>
            </a:r>
            <a:r>
              <a:rPr sz="6000" dirty="0"/>
              <a:t>Nd</a:t>
            </a:r>
            <a:r>
              <a:rPr sz="6000" spc="-15" dirty="0"/>
              <a:t> </a:t>
            </a:r>
            <a:r>
              <a:rPr sz="6000" dirty="0"/>
              <a:t>CHoose</a:t>
            </a:r>
            <a:endParaRPr sz="6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77184" y="3766311"/>
          <a:ext cx="5419090" cy="1477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팀명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맑은 고딕"/>
                          <a:cs typeface="맑은 고딕"/>
                        </a:rPr>
                        <a:t>GAMJA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성영은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학번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latin typeface="맑은 고딕"/>
                          <a:cs typeface="맑은 고딕"/>
                        </a:rPr>
                        <a:t>201902626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담당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254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그래픽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25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FEBFDC1-995F-9CDE-39E4-624E5BE66864}"/>
              </a:ext>
            </a:extLst>
          </p:cNvPr>
          <p:cNvSpPr txBox="1"/>
          <p:nvPr/>
        </p:nvSpPr>
        <p:spPr>
          <a:xfrm>
            <a:off x="8717280" y="6444994"/>
            <a:ext cx="3786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201902626 </a:t>
            </a:r>
            <a:r>
              <a:rPr lang="ko-KR" altLang="en-US" sz="1600" dirty="0"/>
              <a:t>성영은</a:t>
            </a:r>
            <a:r>
              <a:rPr lang="en-US" altLang="ko-KR" sz="1600" dirty="0"/>
              <a:t>(</a:t>
            </a:r>
            <a:r>
              <a:rPr lang="ko-KR" altLang="en-US" sz="1600" dirty="0"/>
              <a:t>그래픽</a:t>
            </a:r>
            <a:r>
              <a:rPr lang="en-US" altLang="ko-KR" sz="1600" dirty="0"/>
              <a:t>,</a:t>
            </a:r>
            <a:r>
              <a:rPr lang="ko-KR" altLang="en-US" sz="1600" dirty="0"/>
              <a:t>보조기획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67443" y="906780"/>
            <a:ext cx="1205483" cy="1207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61376" y="906780"/>
            <a:ext cx="1205483" cy="1207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55307" y="906780"/>
            <a:ext cx="1205483" cy="1207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49240" y="906780"/>
            <a:ext cx="1205484" cy="1207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09531" y="2223516"/>
            <a:ext cx="1263396" cy="1263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23276" y="2223516"/>
            <a:ext cx="1263396" cy="1263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35495" y="2223516"/>
            <a:ext cx="1263396" cy="12633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49240" y="2223516"/>
            <a:ext cx="1263395" cy="12633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13400" y="3639451"/>
            <a:ext cx="4977035" cy="1173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47488" y="4881371"/>
            <a:ext cx="5826760" cy="1408430"/>
          </a:xfrm>
          <a:custGeom>
            <a:avLst/>
            <a:gdLst/>
            <a:ahLst/>
            <a:cxnLst/>
            <a:rect l="l" t="t" r="r" b="b"/>
            <a:pathLst>
              <a:path w="5826759" h="1408429">
                <a:moveTo>
                  <a:pt x="0" y="1408176"/>
                </a:moveTo>
                <a:lnTo>
                  <a:pt x="5826252" y="1408176"/>
                </a:lnTo>
                <a:lnTo>
                  <a:pt x="5826252" y="0"/>
                </a:lnTo>
                <a:lnTo>
                  <a:pt x="0" y="0"/>
                </a:lnTo>
                <a:lnTo>
                  <a:pt x="0" y="140817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23831" y="4991100"/>
            <a:ext cx="1133855" cy="11338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99476" y="4991100"/>
            <a:ext cx="1133855" cy="1133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49240" y="4991100"/>
            <a:ext cx="1133856" cy="11338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3595" y="4991100"/>
            <a:ext cx="1135379" cy="11338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9953" y="663062"/>
            <a:ext cx="4182110" cy="1162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맑은 고딕"/>
                <a:cs typeface="맑은 고딕"/>
              </a:rPr>
              <a:t>1. </a:t>
            </a:r>
            <a:r>
              <a:rPr sz="2200" b="1" spc="-10" dirty="0">
                <a:latin typeface="맑은 고딕"/>
                <a:cs typeface="맑은 고딕"/>
              </a:rPr>
              <a:t>icon</a:t>
            </a:r>
            <a:endParaRPr sz="2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530350">
              <a:lnSpc>
                <a:spcPct val="100000"/>
              </a:lnSpc>
            </a:pPr>
            <a:r>
              <a:rPr spc="-5" dirty="0">
                <a:latin typeface="맑은 고딕"/>
                <a:cs typeface="맑은 고딕"/>
              </a:rPr>
              <a:t>체력/돈/정신력/지도</a:t>
            </a:r>
            <a:r>
              <a:rPr spc="-45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버튼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99970" y="2685034"/>
            <a:ext cx="2721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기술(학식/대화/생존/무력)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99970" y="4057015"/>
            <a:ext cx="2721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성향(육체/이성/정신/물질)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57425" y="5428894"/>
            <a:ext cx="2263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턴(봄/여름/가을/겨울)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6D56503-19A5-61CC-F4DE-2D9A4FE256B4}"/>
              </a:ext>
            </a:extLst>
          </p:cNvPr>
          <p:cNvSpPr txBox="1">
            <a:spLocks/>
          </p:cNvSpPr>
          <p:nvPr/>
        </p:nvSpPr>
        <p:spPr>
          <a:xfrm>
            <a:off x="290321" y="95831"/>
            <a:ext cx="10515600" cy="350737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200" spc="-5" dirty="0"/>
              <a:t>그래픽</a:t>
            </a:r>
            <a:r>
              <a:rPr lang="ko-KR" altLang="en-US" sz="2200" spc="-65" dirty="0"/>
              <a:t> </a:t>
            </a:r>
            <a:r>
              <a:rPr lang="ko-KR" altLang="en-US" sz="2200" spc="-5" dirty="0"/>
              <a:t>제작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CB156-D9DD-0B4B-8238-C75CA8A2E6B1}"/>
              </a:ext>
            </a:extLst>
          </p:cNvPr>
          <p:cNvSpPr txBox="1"/>
          <p:nvPr/>
        </p:nvSpPr>
        <p:spPr>
          <a:xfrm>
            <a:off x="8717280" y="6444994"/>
            <a:ext cx="3786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201902626 </a:t>
            </a:r>
            <a:r>
              <a:rPr lang="ko-KR" altLang="en-US" sz="1600" dirty="0"/>
              <a:t>성영은</a:t>
            </a:r>
            <a:r>
              <a:rPr lang="en-US" altLang="ko-KR" sz="1600" dirty="0"/>
              <a:t>(</a:t>
            </a:r>
            <a:r>
              <a:rPr lang="ko-KR" altLang="en-US" sz="1600" dirty="0"/>
              <a:t>그래픽</a:t>
            </a:r>
            <a:r>
              <a:rPr lang="en-US" altLang="ko-KR" sz="1600" dirty="0"/>
              <a:t>,</a:t>
            </a:r>
            <a:r>
              <a:rPr lang="ko-KR" altLang="en-US" sz="1600" dirty="0"/>
              <a:t>보조기획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" y="149098"/>
            <a:ext cx="3362960" cy="66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spc="-5" dirty="0"/>
              <a:t>그래픽</a:t>
            </a:r>
            <a:r>
              <a:rPr sz="2200" spc="10" dirty="0"/>
              <a:t> </a:t>
            </a:r>
            <a:r>
              <a:rPr sz="2200" spc="-5" dirty="0"/>
              <a:t>제작</a:t>
            </a:r>
          </a:p>
          <a:p>
            <a:pPr marL="12700">
              <a:lnSpc>
                <a:spcPts val="2510"/>
              </a:lnSpc>
            </a:pPr>
            <a:r>
              <a:rPr sz="2200" spc="-5" dirty="0"/>
              <a:t>2-1. UI</a:t>
            </a:r>
            <a:r>
              <a:rPr sz="2200" spc="-55" dirty="0"/>
              <a:t> </a:t>
            </a:r>
            <a:r>
              <a:rPr sz="2200" spc="-10" dirty="0"/>
              <a:t>background(배치)</a:t>
            </a:r>
          </a:p>
        </p:txBody>
      </p:sp>
      <p:sp>
        <p:nvSpPr>
          <p:cNvPr id="3" name="object 3"/>
          <p:cNvSpPr/>
          <p:nvPr/>
        </p:nvSpPr>
        <p:spPr>
          <a:xfrm>
            <a:off x="2377439" y="4053840"/>
            <a:ext cx="3931920" cy="221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9567" y="4053840"/>
            <a:ext cx="3930395" cy="2211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7439" y="1427988"/>
            <a:ext cx="3931920" cy="221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49567" y="1427988"/>
            <a:ext cx="3930395" cy="2211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88838" y="3664457"/>
            <a:ext cx="54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B</a:t>
            </a:r>
            <a:r>
              <a:rPr sz="1800" spc="-5" dirty="0">
                <a:latin typeface="맑은 고딕"/>
                <a:cs typeface="맑은 고딕"/>
              </a:rPr>
              <a:t>asic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80578" y="3657980"/>
            <a:ext cx="212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Dialogue</a:t>
            </a:r>
            <a:r>
              <a:rPr sz="1800" spc="-9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settlement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97110" y="6294831"/>
            <a:ext cx="951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Dialogue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19140" y="6294831"/>
            <a:ext cx="911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Skill</a:t>
            </a:r>
            <a:r>
              <a:rPr sz="1800" spc="-9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info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174" y="852042"/>
            <a:ext cx="11353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7060" marR="5080" indent="-59436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Ui </a:t>
            </a:r>
            <a:r>
              <a:rPr sz="1200" dirty="0">
                <a:latin typeface="맑은 고딕"/>
                <a:cs typeface="맑은 고딕"/>
              </a:rPr>
              <a:t>컨셉: 중세 판타지 배경에 어울리도록 종이, 나무 등의 텍스처와 금속 장식, 물감으로 찍어낸 듯한 아이콘 스타일을 통해 빈티지, 중세의 분위기를 낼 수 있도록</a:t>
            </a:r>
            <a:r>
              <a:rPr sz="1200" spc="-6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제작  이후 일러스트 삽화에 맞춰 물감의 묵직한 질감을 </a:t>
            </a:r>
            <a:r>
              <a:rPr sz="1200" spc="-5" dirty="0">
                <a:latin typeface="맑은 고딕"/>
                <a:cs typeface="맑은 고딕"/>
              </a:rPr>
              <a:t>UI에서도 </a:t>
            </a:r>
            <a:r>
              <a:rPr sz="1200" dirty="0">
                <a:latin typeface="맑은 고딕"/>
                <a:cs typeface="맑은 고딕"/>
              </a:rPr>
              <a:t>표현할 수 있도록 수정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예정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75135-14C7-14D0-4AE6-37708D0E8977}"/>
              </a:ext>
            </a:extLst>
          </p:cNvPr>
          <p:cNvSpPr txBox="1"/>
          <p:nvPr/>
        </p:nvSpPr>
        <p:spPr>
          <a:xfrm>
            <a:off x="8717280" y="6594551"/>
            <a:ext cx="3786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201902626 </a:t>
            </a:r>
            <a:r>
              <a:rPr lang="ko-KR" altLang="en-US" sz="1600" dirty="0"/>
              <a:t>성영은</a:t>
            </a:r>
            <a:r>
              <a:rPr lang="en-US" altLang="ko-KR" sz="1600" dirty="0"/>
              <a:t>(</a:t>
            </a:r>
            <a:r>
              <a:rPr lang="ko-KR" altLang="en-US" sz="1600" dirty="0"/>
              <a:t>그래픽</a:t>
            </a:r>
            <a:r>
              <a:rPr lang="en-US" altLang="ko-KR" sz="1600" dirty="0"/>
              <a:t>,</a:t>
            </a:r>
            <a:r>
              <a:rPr lang="ko-KR" altLang="en-US" sz="1600" dirty="0"/>
              <a:t>보조기획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EDB824-F7B5-B0B6-30ED-98BBF6E77B8A}"/>
              </a:ext>
            </a:extLst>
          </p:cNvPr>
          <p:cNvSpPr txBox="1"/>
          <p:nvPr/>
        </p:nvSpPr>
        <p:spPr>
          <a:xfrm>
            <a:off x="2151017" y="444137"/>
            <a:ext cx="4763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체력</a:t>
            </a:r>
            <a:r>
              <a:rPr lang="en-US" altLang="ko-KR" sz="4000" dirty="0"/>
              <a:t>, </a:t>
            </a:r>
            <a:r>
              <a:rPr lang="ko-KR" altLang="en-US" sz="4000" dirty="0"/>
              <a:t>정신력</a:t>
            </a:r>
            <a:r>
              <a:rPr lang="en-US" altLang="ko-KR" sz="4000" dirty="0"/>
              <a:t>, </a:t>
            </a:r>
            <a:r>
              <a:rPr lang="ko-KR" altLang="en-US" sz="4000" dirty="0"/>
              <a:t>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A9B70-707B-71E7-647F-80168EFFF434}"/>
              </a:ext>
            </a:extLst>
          </p:cNvPr>
          <p:cNvSpPr txBox="1"/>
          <p:nvPr/>
        </p:nvSpPr>
        <p:spPr>
          <a:xfrm>
            <a:off x="391886" y="1645925"/>
            <a:ext cx="111730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체력은 </a:t>
            </a:r>
            <a:r>
              <a:rPr lang="en-US" altLang="ko-KR" dirty="0"/>
              <a:t>100</a:t>
            </a:r>
            <a:r>
              <a:rPr lang="ko-KR" altLang="en-US" dirty="0"/>
              <a:t>에서 시작해 </a:t>
            </a:r>
            <a:r>
              <a:rPr lang="en-US" altLang="ko-KR" dirty="0"/>
              <a:t>0</a:t>
            </a:r>
            <a:r>
              <a:rPr lang="ko-KR" altLang="en-US" dirty="0"/>
              <a:t>까지 감소하면 플레이어의 패배다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이벤트의 성공 조건으로 감소하거나</a:t>
            </a:r>
            <a:r>
              <a:rPr lang="en-US" altLang="ko-KR" dirty="0"/>
              <a:t>, </a:t>
            </a:r>
            <a:r>
              <a:rPr lang="ko-KR" altLang="en-US" dirty="0"/>
              <a:t>이벤트 실패로 감소할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이벤트의 성공 보상으로 회복할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특성에 의해 감소 수치</a:t>
            </a:r>
            <a:r>
              <a:rPr lang="en-US" altLang="ko-KR" dirty="0"/>
              <a:t>, </a:t>
            </a:r>
            <a:r>
              <a:rPr lang="ko-KR" altLang="en-US" dirty="0"/>
              <a:t>회복 수치가 변동할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정신력은 </a:t>
            </a:r>
            <a:r>
              <a:rPr lang="en-US" altLang="ko-KR" dirty="0"/>
              <a:t>100</a:t>
            </a:r>
            <a:r>
              <a:rPr lang="ko-KR" altLang="en-US" dirty="0"/>
              <a:t>부터 시작해 </a:t>
            </a:r>
            <a:r>
              <a:rPr lang="en-US" altLang="ko-KR" dirty="0"/>
              <a:t>0</a:t>
            </a:r>
            <a:r>
              <a:rPr lang="ko-KR" altLang="en-US" dirty="0"/>
              <a:t>까지 감소하면 광기 이벤트를 발생시킨다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정신력은 특별한 특성에 의해 최대치가 감소할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 정신력이 </a:t>
            </a:r>
            <a:r>
              <a:rPr lang="en-US" altLang="ko-KR" dirty="0"/>
              <a:t>0</a:t>
            </a:r>
            <a:r>
              <a:rPr lang="ko-KR" altLang="en-US" dirty="0"/>
              <a:t>이 되면 플레이어의 패배다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맵 이동</a:t>
            </a:r>
            <a:r>
              <a:rPr lang="en-US" altLang="ko-KR" dirty="0"/>
              <a:t>, </a:t>
            </a:r>
            <a:r>
              <a:rPr lang="ko-KR" altLang="en-US" dirty="0"/>
              <a:t>정착지에서 이벤트 선택</a:t>
            </a:r>
            <a:r>
              <a:rPr lang="en-US" altLang="ko-KR" dirty="0"/>
              <a:t>, </a:t>
            </a:r>
            <a:r>
              <a:rPr lang="ko-KR" altLang="en-US" dirty="0"/>
              <a:t>이벤트의 성공 조건</a:t>
            </a:r>
            <a:r>
              <a:rPr lang="en-US" altLang="ko-KR" dirty="0"/>
              <a:t>, </a:t>
            </a:r>
            <a:r>
              <a:rPr lang="ko-KR" altLang="en-US" dirty="0"/>
              <a:t>이벤트 실패</a:t>
            </a:r>
            <a:r>
              <a:rPr lang="en-US" altLang="ko-KR" dirty="0"/>
              <a:t>, </a:t>
            </a:r>
            <a:r>
              <a:rPr lang="ko-KR" altLang="en-US" dirty="0"/>
              <a:t>장기 경험 편집으로 감소할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이벤트의 보상으로 회복할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광기 이벤트 직후 최대치로 회복한다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특성에 의해 감소 수치</a:t>
            </a:r>
            <a:r>
              <a:rPr lang="en-US" altLang="ko-KR" dirty="0"/>
              <a:t>, </a:t>
            </a:r>
            <a:r>
              <a:rPr lang="ko-KR" altLang="en-US" dirty="0"/>
              <a:t>회복 수치가 변동할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돈은 </a:t>
            </a:r>
            <a:r>
              <a:rPr lang="en-US" altLang="ko-KR" dirty="0"/>
              <a:t>0</a:t>
            </a:r>
            <a:r>
              <a:rPr lang="ko-KR" altLang="en-US" dirty="0"/>
              <a:t>부터 시작해 끝없이 증가할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돈은 대다수 이벤트의 보상으로 획득할 수 있으며 이벤트의 성공 조건으로 소비할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특성에 의해 감소 수치</a:t>
            </a:r>
            <a:r>
              <a:rPr lang="en-US" altLang="ko-KR" dirty="0"/>
              <a:t>, </a:t>
            </a:r>
            <a:r>
              <a:rPr lang="ko-KR" altLang="en-US" dirty="0"/>
              <a:t>습득 수치가 변동할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99725406-B2EC-9076-7D58-A694533FA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5" y="2883319"/>
            <a:ext cx="387533" cy="3875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AB4ABC-477C-2CBA-124A-11970FD98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5" y="1206137"/>
            <a:ext cx="387533" cy="387533"/>
          </a:xfrm>
          <a:prstGeom prst="rect">
            <a:avLst/>
          </a:prstGeom>
        </p:spPr>
      </p:pic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E9B07798-3277-060B-B578-EA7E8F9FC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5" y="5288274"/>
            <a:ext cx="448493" cy="4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9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" y="149098"/>
            <a:ext cx="3362960" cy="66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spc="-5" dirty="0"/>
              <a:t>그래픽</a:t>
            </a:r>
            <a:r>
              <a:rPr sz="2200" spc="10" dirty="0"/>
              <a:t> </a:t>
            </a:r>
            <a:r>
              <a:rPr sz="2200" spc="-5" dirty="0"/>
              <a:t>제작</a:t>
            </a:r>
          </a:p>
          <a:p>
            <a:pPr marL="12700">
              <a:lnSpc>
                <a:spcPts val="2510"/>
              </a:lnSpc>
            </a:pPr>
            <a:r>
              <a:rPr sz="2200" spc="-5" dirty="0"/>
              <a:t>2-1. UI</a:t>
            </a:r>
            <a:r>
              <a:rPr sz="2200" spc="-55" dirty="0"/>
              <a:t> </a:t>
            </a:r>
            <a:r>
              <a:rPr sz="2200" spc="-10" dirty="0"/>
              <a:t>background(배치)</a:t>
            </a:r>
          </a:p>
        </p:txBody>
      </p:sp>
      <p:sp>
        <p:nvSpPr>
          <p:cNvPr id="3" name="object 3"/>
          <p:cNvSpPr/>
          <p:nvPr/>
        </p:nvSpPr>
        <p:spPr>
          <a:xfrm>
            <a:off x="1722120" y="3953255"/>
            <a:ext cx="4431791" cy="2491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4788" y="3953255"/>
            <a:ext cx="4431792" cy="2491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22120" y="1107947"/>
            <a:ext cx="4431791" cy="2491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04788" y="1107947"/>
            <a:ext cx="4431792" cy="2491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66335" y="3612642"/>
            <a:ext cx="1607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Experience</a:t>
            </a:r>
            <a:r>
              <a:rPr sz="1800" spc="-8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info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46742" y="3605910"/>
            <a:ext cx="911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Skill</a:t>
            </a:r>
            <a:r>
              <a:rPr sz="1800" spc="-9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info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1823" y="6480454"/>
            <a:ext cx="1132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Experience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8138" y="6501790"/>
            <a:ext cx="409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skill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B9364-BC45-6EB8-8DCE-BED9EDA9E15F}"/>
              </a:ext>
            </a:extLst>
          </p:cNvPr>
          <p:cNvSpPr txBox="1"/>
          <p:nvPr/>
        </p:nvSpPr>
        <p:spPr>
          <a:xfrm>
            <a:off x="8717280" y="83812"/>
            <a:ext cx="3786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201902626 </a:t>
            </a:r>
            <a:r>
              <a:rPr lang="ko-KR" altLang="en-US" sz="1600" dirty="0"/>
              <a:t>성영은</a:t>
            </a:r>
            <a:r>
              <a:rPr lang="en-US" altLang="ko-KR" sz="1600" dirty="0"/>
              <a:t>(</a:t>
            </a:r>
            <a:r>
              <a:rPr lang="ko-KR" altLang="en-US" sz="1600" dirty="0"/>
              <a:t>그래픽</a:t>
            </a:r>
            <a:r>
              <a:rPr lang="en-US" altLang="ko-KR" sz="1600" dirty="0"/>
              <a:t>,</a:t>
            </a:r>
            <a:r>
              <a:rPr lang="ko-KR" altLang="en-US" sz="1600" dirty="0"/>
              <a:t>보조기획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" y="149098"/>
            <a:ext cx="3362960" cy="66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spc="-5" dirty="0"/>
              <a:t>그래픽</a:t>
            </a:r>
            <a:r>
              <a:rPr sz="2200" spc="10" dirty="0"/>
              <a:t> </a:t>
            </a:r>
            <a:r>
              <a:rPr sz="2200" spc="-5" dirty="0"/>
              <a:t>제작</a:t>
            </a:r>
          </a:p>
          <a:p>
            <a:pPr marL="12700">
              <a:lnSpc>
                <a:spcPts val="2510"/>
              </a:lnSpc>
            </a:pPr>
            <a:r>
              <a:rPr sz="2200" spc="-5" dirty="0"/>
              <a:t>2-1. UI</a:t>
            </a:r>
            <a:r>
              <a:rPr sz="2200" spc="-55" dirty="0"/>
              <a:t> </a:t>
            </a:r>
            <a:r>
              <a:rPr sz="2200" spc="-10" dirty="0"/>
              <a:t>background(배치)</a:t>
            </a:r>
          </a:p>
        </p:txBody>
      </p:sp>
      <p:sp>
        <p:nvSpPr>
          <p:cNvPr id="3" name="object 3"/>
          <p:cNvSpPr/>
          <p:nvPr/>
        </p:nvSpPr>
        <p:spPr>
          <a:xfrm>
            <a:off x="6393179" y="2008632"/>
            <a:ext cx="5052060" cy="2840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6759" y="2008632"/>
            <a:ext cx="5052060" cy="2840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27701" y="4867147"/>
            <a:ext cx="491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Map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87990" y="4939665"/>
            <a:ext cx="780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맑은 고딕"/>
                <a:cs typeface="맑은 고딕"/>
              </a:rPr>
              <a:t>R</a:t>
            </a:r>
            <a:r>
              <a:rPr sz="1800" spc="-5" dirty="0">
                <a:latin typeface="맑은 고딕"/>
                <a:cs typeface="맑은 고딕"/>
              </a:rPr>
              <a:t>e</a:t>
            </a:r>
            <a:r>
              <a:rPr sz="1800" spc="-10" dirty="0">
                <a:latin typeface="맑은 고딕"/>
                <a:cs typeface="맑은 고딕"/>
              </a:rPr>
              <a:t>w</a:t>
            </a:r>
            <a:r>
              <a:rPr sz="1800" spc="-5" dirty="0">
                <a:latin typeface="맑은 고딕"/>
                <a:cs typeface="맑은 고딕"/>
              </a:rPr>
              <a:t>a</a:t>
            </a:r>
            <a:r>
              <a:rPr sz="1800" spc="-30" dirty="0">
                <a:latin typeface="맑은 고딕"/>
                <a:cs typeface="맑은 고딕"/>
              </a:rPr>
              <a:t>r</a:t>
            </a:r>
            <a:r>
              <a:rPr sz="1800" dirty="0">
                <a:latin typeface="맑은 고딕"/>
                <a:cs typeface="맑은 고딕"/>
              </a:rPr>
              <a:t>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5405F-01E2-EBC6-1710-08639EC93A34}"/>
              </a:ext>
            </a:extLst>
          </p:cNvPr>
          <p:cNvSpPr txBox="1"/>
          <p:nvPr/>
        </p:nvSpPr>
        <p:spPr>
          <a:xfrm>
            <a:off x="8717280" y="6444994"/>
            <a:ext cx="3786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201902626 </a:t>
            </a:r>
            <a:r>
              <a:rPr lang="ko-KR" altLang="en-US" sz="1600" dirty="0"/>
              <a:t>성영은</a:t>
            </a:r>
            <a:r>
              <a:rPr lang="en-US" altLang="ko-KR" sz="1600" dirty="0"/>
              <a:t>(</a:t>
            </a:r>
            <a:r>
              <a:rPr lang="ko-KR" altLang="en-US" sz="1600" dirty="0"/>
              <a:t>그래픽</a:t>
            </a:r>
            <a:r>
              <a:rPr lang="en-US" altLang="ko-KR" sz="1600" dirty="0"/>
              <a:t>,</a:t>
            </a:r>
            <a:r>
              <a:rPr lang="ko-KR" altLang="en-US" sz="1600" dirty="0"/>
              <a:t>보조기획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" y="149098"/>
            <a:ext cx="3921125" cy="66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pc="-5" dirty="0"/>
              <a:t>그래픽</a:t>
            </a:r>
            <a:r>
              <a:rPr spc="10" dirty="0"/>
              <a:t> </a:t>
            </a:r>
            <a:r>
              <a:rPr spc="-5" dirty="0"/>
              <a:t>제작</a:t>
            </a:r>
          </a:p>
          <a:p>
            <a:pPr marL="12700">
              <a:lnSpc>
                <a:spcPts val="2510"/>
              </a:lnSpc>
            </a:pPr>
            <a:r>
              <a:rPr spc="-5" dirty="0"/>
              <a:t>2-1. UI</a:t>
            </a:r>
            <a:r>
              <a:rPr spc="-45" dirty="0"/>
              <a:t> </a:t>
            </a:r>
            <a:r>
              <a:rPr spc="-10" dirty="0"/>
              <a:t>background(주요소스)</a:t>
            </a:r>
          </a:p>
        </p:txBody>
      </p:sp>
      <p:sp>
        <p:nvSpPr>
          <p:cNvPr id="3" name="object 3"/>
          <p:cNvSpPr/>
          <p:nvPr/>
        </p:nvSpPr>
        <p:spPr>
          <a:xfrm>
            <a:off x="9938004" y="5158740"/>
            <a:ext cx="682751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76516" y="2101595"/>
            <a:ext cx="1728216" cy="617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76516" y="3540252"/>
            <a:ext cx="2761487" cy="493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76516" y="2883407"/>
            <a:ext cx="1940052" cy="49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2988" y="4302252"/>
            <a:ext cx="1094231" cy="7970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0371" y="4285488"/>
            <a:ext cx="1092707" cy="7970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06711" y="4277867"/>
            <a:ext cx="1094231" cy="7970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06100" y="4277867"/>
            <a:ext cx="1094231" cy="7970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47971" y="1071372"/>
            <a:ext cx="826008" cy="1673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2371" y="1167383"/>
            <a:ext cx="1578864" cy="15773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75659" y="1069847"/>
            <a:ext cx="883919" cy="1674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11840" y="5141976"/>
            <a:ext cx="682751" cy="6827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795" y="1098803"/>
            <a:ext cx="3014472" cy="16459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23815" y="2988564"/>
            <a:ext cx="2217419" cy="29611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46604" y="2988564"/>
            <a:ext cx="1946147" cy="29047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83764" y="6138671"/>
            <a:ext cx="2892551" cy="7193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76516" y="1295400"/>
            <a:ext cx="2403348" cy="6431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6516" y="5271515"/>
            <a:ext cx="2641092" cy="495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21823" y="1098803"/>
            <a:ext cx="2170176" cy="30022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1940" y="2941320"/>
            <a:ext cx="2092452" cy="3694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7108" y="6132576"/>
            <a:ext cx="6207251" cy="4983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49AE3D-B162-4F5B-BB25-CFBC7DD7B682}"/>
              </a:ext>
            </a:extLst>
          </p:cNvPr>
          <p:cNvSpPr txBox="1"/>
          <p:nvPr/>
        </p:nvSpPr>
        <p:spPr>
          <a:xfrm>
            <a:off x="8717280" y="68465"/>
            <a:ext cx="3786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201902626 </a:t>
            </a:r>
            <a:r>
              <a:rPr lang="ko-KR" altLang="en-US" sz="1600" dirty="0"/>
              <a:t>성영은</a:t>
            </a:r>
            <a:r>
              <a:rPr lang="en-US" altLang="ko-KR" sz="1600" dirty="0"/>
              <a:t>(</a:t>
            </a:r>
            <a:r>
              <a:rPr lang="ko-KR" altLang="en-US" sz="1600" dirty="0"/>
              <a:t>그래픽</a:t>
            </a:r>
            <a:r>
              <a:rPr lang="en-US" altLang="ko-KR" sz="1600" dirty="0"/>
              <a:t>,</a:t>
            </a:r>
            <a:r>
              <a:rPr lang="ko-KR" altLang="en-US" sz="1600" dirty="0"/>
              <a:t>보조기획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0604" y="1360932"/>
            <a:ext cx="4757928" cy="421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93311" y="5613908"/>
            <a:ext cx="1021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예시</a:t>
            </a:r>
            <a:r>
              <a:rPr sz="1800" spc="-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배치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4154" y="1507236"/>
            <a:ext cx="678850" cy="156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90526" y="1507236"/>
            <a:ext cx="678850" cy="2350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6777" y="1507236"/>
            <a:ext cx="677524" cy="2350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21746" y="1507236"/>
            <a:ext cx="678850" cy="23500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7320" y="4718303"/>
            <a:ext cx="778763" cy="778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9523" y="4732020"/>
            <a:ext cx="780287" cy="7802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25896" y="4732020"/>
            <a:ext cx="780288" cy="7802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24154" y="3162300"/>
            <a:ext cx="678850" cy="15184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8104" y="3947159"/>
            <a:ext cx="780288" cy="7802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94476" y="3947159"/>
            <a:ext cx="778764" cy="7802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9323" y="3947159"/>
            <a:ext cx="780288" cy="7802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62616" y="3942588"/>
            <a:ext cx="780287" cy="7802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28988" y="3942588"/>
            <a:ext cx="780288" cy="7802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359" y="3942588"/>
            <a:ext cx="780288" cy="7802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96243" y="3115055"/>
            <a:ext cx="780288" cy="7802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62616" y="3115055"/>
            <a:ext cx="780287" cy="7802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28988" y="3115055"/>
            <a:ext cx="780288" cy="7802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95359" y="3115055"/>
            <a:ext cx="780288" cy="7802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58666" y="1507236"/>
            <a:ext cx="678850" cy="15605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25038" y="1507236"/>
            <a:ext cx="678850" cy="15605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91411" y="1507236"/>
            <a:ext cx="678850" cy="15605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57783" y="1507236"/>
            <a:ext cx="678850" cy="15605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358633" y="5527344"/>
            <a:ext cx="4283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45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지면, 바다, 산, 해변, 숲,</a:t>
            </a:r>
            <a:r>
              <a:rPr sz="1800" spc="-5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구릉지  거주지(마을, 도시, 성채), 강, 강 발원지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등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9953" y="329113"/>
            <a:ext cx="5572760" cy="73152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200" b="1" spc="-5" dirty="0">
                <a:latin typeface="맑은 고딕"/>
                <a:cs typeface="맑은 고딕"/>
              </a:rPr>
              <a:t>3. </a:t>
            </a:r>
            <a:r>
              <a:rPr sz="2200" b="1" spc="-10" dirty="0">
                <a:latin typeface="맑은 고딕"/>
                <a:cs typeface="맑은 고딕"/>
              </a:rPr>
              <a:t>Map</a:t>
            </a:r>
            <a:endParaRPr sz="2200" dirty="0">
              <a:latin typeface="맑은 고딕"/>
              <a:cs typeface="맑은 고딕"/>
            </a:endParaRPr>
          </a:p>
          <a:p>
            <a:pPr marL="102870">
              <a:lnSpc>
                <a:spcPct val="100000"/>
              </a:lnSpc>
              <a:spcBef>
                <a:spcPts val="520"/>
              </a:spcBef>
            </a:pPr>
            <a:r>
              <a:rPr sz="1200" spc="-5" dirty="0">
                <a:latin typeface="맑은 고딕"/>
                <a:cs typeface="맑은 고딕"/>
              </a:rPr>
              <a:t>Map </a:t>
            </a:r>
            <a:r>
              <a:rPr sz="1200" dirty="0">
                <a:latin typeface="맑은 고딕"/>
                <a:cs typeface="맑은 고딕"/>
              </a:rPr>
              <a:t>컨셉: 양피지에 펜으로 그린 듯한 중세 판타지게임의 육각맵 스타일로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제작</a:t>
            </a:r>
          </a:p>
        </p:txBody>
      </p:sp>
      <p:sp>
        <p:nvSpPr>
          <p:cNvPr id="31" name="object 2">
            <a:extLst>
              <a:ext uri="{FF2B5EF4-FFF2-40B4-BE49-F238E27FC236}">
                <a16:creationId xmlns:a16="http://schemas.microsoft.com/office/drawing/2014/main" id="{40C9835A-5CEE-E446-5E4D-86A156C612D6}"/>
              </a:ext>
            </a:extLst>
          </p:cNvPr>
          <p:cNvSpPr txBox="1">
            <a:spLocks/>
          </p:cNvSpPr>
          <p:nvPr/>
        </p:nvSpPr>
        <p:spPr>
          <a:xfrm>
            <a:off x="290321" y="95831"/>
            <a:ext cx="10515600" cy="350737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200" spc="-5" dirty="0"/>
              <a:t>그래픽</a:t>
            </a:r>
            <a:r>
              <a:rPr lang="ko-KR" altLang="en-US" sz="2200" spc="-65" dirty="0"/>
              <a:t> </a:t>
            </a:r>
            <a:r>
              <a:rPr lang="ko-KR" altLang="en-US" sz="2200" spc="-5" dirty="0"/>
              <a:t>제작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69CA1F-5738-1661-01D2-467C24768A64}"/>
              </a:ext>
            </a:extLst>
          </p:cNvPr>
          <p:cNvSpPr txBox="1"/>
          <p:nvPr/>
        </p:nvSpPr>
        <p:spPr>
          <a:xfrm>
            <a:off x="8717280" y="6444994"/>
            <a:ext cx="3786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201902626 </a:t>
            </a:r>
            <a:r>
              <a:rPr lang="ko-KR" altLang="en-US" sz="1600" dirty="0"/>
              <a:t>성영은</a:t>
            </a:r>
            <a:r>
              <a:rPr lang="en-US" altLang="ko-KR" sz="1600" dirty="0"/>
              <a:t>(</a:t>
            </a:r>
            <a:r>
              <a:rPr lang="ko-KR" altLang="en-US" sz="1600" dirty="0"/>
              <a:t>그래픽</a:t>
            </a:r>
            <a:r>
              <a:rPr lang="en-US" altLang="ko-KR" sz="1600" dirty="0"/>
              <a:t>,</a:t>
            </a:r>
            <a:r>
              <a:rPr lang="ko-KR" altLang="en-US" sz="1600" dirty="0"/>
              <a:t>보조기획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321" y="95831"/>
            <a:ext cx="1051560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그래픽</a:t>
            </a:r>
            <a:r>
              <a:rPr sz="2200" spc="-65" dirty="0"/>
              <a:t> </a:t>
            </a:r>
            <a:r>
              <a:rPr sz="2200" spc="-5" dirty="0"/>
              <a:t>제작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6601" y="5830011"/>
            <a:ext cx="344297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맑은 고딕"/>
                <a:cs typeface="맑은 고딕"/>
              </a:rPr>
              <a:t>Midjourney를 사용해 디스코드를</a:t>
            </a:r>
            <a:r>
              <a:rPr sz="1400" spc="-1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이용하여</a:t>
            </a:r>
            <a:endParaRPr sz="1400">
              <a:latin typeface="맑은 고딕"/>
              <a:cs typeface="맑은 고딕"/>
            </a:endParaRPr>
          </a:p>
          <a:p>
            <a:pPr marL="344805" marR="5080" indent="19050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AI </a:t>
            </a:r>
            <a:r>
              <a:rPr sz="1400" dirty="0">
                <a:latin typeface="맑은 고딕"/>
                <a:cs typeface="맑은 고딕"/>
              </a:rPr>
              <a:t>이미지</a:t>
            </a:r>
            <a:r>
              <a:rPr sz="1400" spc="-9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출력  거주지 턴 별(사계절) 일러스트 제작</a:t>
            </a:r>
            <a:r>
              <a:rPr sz="1400" spc="-14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중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3668" y="504444"/>
            <a:ext cx="2543555" cy="5178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9396" y="3197351"/>
            <a:ext cx="1281684" cy="1574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1804" y="3229355"/>
            <a:ext cx="1281683" cy="1575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1727" y="3204972"/>
            <a:ext cx="1286256" cy="1624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7947" y="3204972"/>
            <a:ext cx="1287779" cy="1624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6159" y="1527047"/>
            <a:ext cx="1290827" cy="1612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008" y="1527047"/>
            <a:ext cx="1290828" cy="1612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34183" y="1527047"/>
            <a:ext cx="1290828" cy="1612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1664" y="1520952"/>
            <a:ext cx="1290827" cy="1612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90515" y="4858511"/>
            <a:ext cx="1315212" cy="1642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6535" y="4829555"/>
            <a:ext cx="1315212" cy="1642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3816" y="4893564"/>
            <a:ext cx="1315211" cy="16443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47316" y="4858511"/>
            <a:ext cx="1315211" cy="1642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9953" y="329113"/>
            <a:ext cx="6837680" cy="73152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200" b="1" spc="-5" dirty="0">
                <a:latin typeface="맑은 고딕"/>
                <a:cs typeface="맑은 고딕"/>
              </a:rPr>
              <a:t>4. AI 일러스트</a:t>
            </a:r>
            <a:r>
              <a:rPr sz="2200" b="1" spc="25" dirty="0">
                <a:latin typeface="맑은 고딕"/>
                <a:cs typeface="맑은 고딕"/>
              </a:rPr>
              <a:t> </a:t>
            </a:r>
            <a:r>
              <a:rPr sz="2200" b="1" spc="-5" dirty="0">
                <a:latin typeface="맑은 고딕"/>
                <a:cs typeface="맑은 고딕"/>
              </a:rPr>
              <a:t>출력</a:t>
            </a:r>
            <a:endParaRPr sz="2200">
              <a:latin typeface="맑은 고딕"/>
              <a:cs typeface="맑은 고딕"/>
            </a:endParaRPr>
          </a:p>
          <a:p>
            <a:pPr marL="102870">
              <a:lnSpc>
                <a:spcPct val="100000"/>
              </a:lnSpc>
              <a:spcBef>
                <a:spcPts val="520"/>
              </a:spcBef>
            </a:pPr>
            <a:r>
              <a:rPr sz="1200" spc="-5" dirty="0">
                <a:latin typeface="맑은 고딕"/>
                <a:cs typeface="맑은 고딕"/>
              </a:rPr>
              <a:t>AI </a:t>
            </a:r>
            <a:r>
              <a:rPr sz="1200" dirty="0">
                <a:latin typeface="맑은 고딕"/>
                <a:cs typeface="맑은 고딕"/>
              </a:rPr>
              <a:t>삽화 </a:t>
            </a:r>
            <a:r>
              <a:rPr sz="1200" spc="-5" dirty="0">
                <a:latin typeface="맑은 고딕"/>
                <a:cs typeface="맑은 고딕"/>
              </a:rPr>
              <a:t>컨셉: </a:t>
            </a:r>
            <a:r>
              <a:rPr sz="1200" dirty="0">
                <a:latin typeface="맑은 고딕"/>
                <a:cs typeface="맑은 고딕"/>
              </a:rPr>
              <a:t>전체적인 게임 컨셉과 어울리도록 붓 터치 자국이 느껴지는 서양 유화풍의 삽화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출력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C3326A-602F-E511-31D3-BC1821F18BF2}"/>
              </a:ext>
            </a:extLst>
          </p:cNvPr>
          <p:cNvSpPr txBox="1"/>
          <p:nvPr/>
        </p:nvSpPr>
        <p:spPr>
          <a:xfrm>
            <a:off x="8717280" y="6496126"/>
            <a:ext cx="3786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201902626 </a:t>
            </a:r>
            <a:r>
              <a:rPr lang="ko-KR" altLang="en-US" sz="1600" dirty="0"/>
              <a:t>성영은</a:t>
            </a:r>
            <a:r>
              <a:rPr lang="en-US" altLang="ko-KR" sz="1600" dirty="0"/>
              <a:t>(</a:t>
            </a:r>
            <a:r>
              <a:rPr lang="ko-KR" altLang="en-US" sz="1600" dirty="0"/>
              <a:t>그래픽</a:t>
            </a:r>
            <a:r>
              <a:rPr lang="en-US" altLang="ko-KR" sz="1600" dirty="0"/>
              <a:t>,</a:t>
            </a:r>
            <a:r>
              <a:rPr lang="ko-KR" altLang="en-US" sz="1600" dirty="0"/>
              <a:t>보조기획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" y="149098"/>
            <a:ext cx="2834640" cy="66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spc="-5" dirty="0"/>
              <a:t>보조 기획</a:t>
            </a:r>
          </a:p>
          <a:p>
            <a:pPr marL="12700">
              <a:lnSpc>
                <a:spcPts val="2510"/>
              </a:lnSpc>
            </a:pPr>
            <a:r>
              <a:rPr sz="2200" spc="-5" dirty="0"/>
              <a:t>이벤트 및 퀘스트</a:t>
            </a:r>
            <a:r>
              <a:rPr sz="2200" spc="-55" dirty="0"/>
              <a:t> </a:t>
            </a:r>
            <a:r>
              <a:rPr sz="2200" spc="-5" dirty="0"/>
              <a:t>작성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75350" y="5231638"/>
            <a:ext cx="400494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맑은 고딕"/>
                <a:cs typeface="맑은 고딕"/>
              </a:rPr>
              <a:t>구글 스프레드 시트를</a:t>
            </a:r>
            <a:r>
              <a:rPr sz="1400" spc="-6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사용하여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맑은 고딕"/>
                <a:cs typeface="맑은 고딕"/>
              </a:rPr>
              <a:t>거주지, 외부 별 이벤트 · 경험 · 특성 · 퀘스트</a:t>
            </a:r>
            <a:r>
              <a:rPr sz="1400" spc="-14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등의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내용(선택지, 실패 </a:t>
            </a:r>
            <a:r>
              <a:rPr sz="1400" spc="0" dirty="0">
                <a:latin typeface="맑은 고딕"/>
                <a:cs typeface="맑은 고딕"/>
              </a:rPr>
              <a:t>및 </a:t>
            </a:r>
            <a:r>
              <a:rPr sz="1400" dirty="0">
                <a:latin typeface="맑은 고딕"/>
                <a:cs typeface="맑은 고딕"/>
              </a:rPr>
              <a:t>성공 </a:t>
            </a:r>
            <a:r>
              <a:rPr sz="1400" spc="0" dirty="0">
                <a:latin typeface="맑은 고딕"/>
                <a:cs typeface="맑은 고딕"/>
              </a:rPr>
              <a:t>내용 </a:t>
            </a:r>
            <a:r>
              <a:rPr sz="1400" dirty="0">
                <a:latin typeface="맑은 고딕"/>
                <a:cs typeface="맑은 고딕"/>
              </a:rPr>
              <a:t>등)을</a:t>
            </a:r>
            <a:r>
              <a:rPr sz="1400" spc="-15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작성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5008" y="1167383"/>
            <a:ext cx="5114544" cy="2638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96355" y="1167383"/>
            <a:ext cx="3163824" cy="3779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5112" y="3901440"/>
            <a:ext cx="5044440" cy="2388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9D6BE-B2BE-1D94-4462-BF3AD8E5F370}"/>
              </a:ext>
            </a:extLst>
          </p:cNvPr>
          <p:cNvSpPr txBox="1"/>
          <p:nvPr/>
        </p:nvSpPr>
        <p:spPr>
          <a:xfrm>
            <a:off x="8717280" y="6444994"/>
            <a:ext cx="3786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201902626 </a:t>
            </a:r>
            <a:r>
              <a:rPr lang="ko-KR" altLang="en-US" sz="1600" dirty="0"/>
              <a:t>성영은</a:t>
            </a:r>
            <a:r>
              <a:rPr lang="en-US" altLang="ko-KR" sz="1600" dirty="0"/>
              <a:t>(</a:t>
            </a:r>
            <a:r>
              <a:rPr lang="ko-KR" altLang="en-US" sz="1600" dirty="0"/>
              <a:t>그래픽</a:t>
            </a:r>
            <a:r>
              <a:rPr lang="en-US" altLang="ko-KR" sz="1600" dirty="0"/>
              <a:t>,</a:t>
            </a:r>
            <a:r>
              <a:rPr lang="ko-KR" altLang="en-US" sz="1600" dirty="0"/>
              <a:t>보조기획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511" y="2433954"/>
            <a:ext cx="94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계획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5291" y="3075559"/>
            <a:ext cx="104324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맑은 고딕"/>
                <a:cs typeface="맑은 고딕"/>
              </a:rPr>
              <a:t>퀘스트와 추가적인 이벤트, 연계이벤트 내용</a:t>
            </a:r>
            <a:r>
              <a:rPr sz="2400" spc="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작성</a:t>
            </a:r>
            <a:endParaRPr sz="2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맑은 고딕"/>
                <a:cs typeface="맑은 고딕"/>
              </a:rPr>
              <a:t>UI 제작 및</a:t>
            </a:r>
            <a:r>
              <a:rPr sz="2400" spc="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수정</a:t>
            </a:r>
            <a:endParaRPr sz="2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맑은 고딕"/>
                <a:cs typeface="맑은 고딕"/>
              </a:rPr>
              <a:t>거주지 이름 작성 및 </a:t>
            </a:r>
            <a:r>
              <a:rPr sz="2400" spc="-5" dirty="0">
                <a:latin typeface="맑은 고딕"/>
                <a:cs typeface="맑은 고딕"/>
              </a:rPr>
              <a:t>거주지(마을-18, 도시-10, 성채-10) </a:t>
            </a:r>
            <a:r>
              <a:rPr sz="2400" dirty="0">
                <a:latin typeface="맑은 고딕"/>
                <a:cs typeface="맑은 고딕"/>
              </a:rPr>
              <a:t>턴 별 일러스트</a:t>
            </a:r>
            <a:r>
              <a:rPr sz="2400" spc="7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출력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E287B-004B-3A93-BAD1-662ECF03B378}"/>
              </a:ext>
            </a:extLst>
          </p:cNvPr>
          <p:cNvSpPr txBox="1"/>
          <p:nvPr/>
        </p:nvSpPr>
        <p:spPr>
          <a:xfrm>
            <a:off x="8717280" y="6444994"/>
            <a:ext cx="3786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201902626 </a:t>
            </a:r>
            <a:r>
              <a:rPr lang="ko-KR" altLang="en-US" sz="1600" dirty="0"/>
              <a:t>성영은</a:t>
            </a:r>
            <a:r>
              <a:rPr lang="en-US" altLang="ko-KR" sz="1600" dirty="0"/>
              <a:t>(</a:t>
            </a:r>
            <a:r>
              <a:rPr lang="ko-KR" altLang="en-US" sz="1600" dirty="0"/>
              <a:t>그래픽</a:t>
            </a:r>
            <a:r>
              <a:rPr lang="en-US" altLang="ko-KR" sz="1600" dirty="0"/>
              <a:t>,</a:t>
            </a:r>
            <a:r>
              <a:rPr lang="ko-KR" altLang="en-US" sz="1600" dirty="0"/>
              <a:t>보조기획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1A1378-F119-1E59-4907-B4EF5414D857}"/>
              </a:ext>
            </a:extLst>
          </p:cNvPr>
          <p:cNvSpPr txBox="1"/>
          <p:nvPr/>
        </p:nvSpPr>
        <p:spPr>
          <a:xfrm>
            <a:off x="2394858" y="357051"/>
            <a:ext cx="463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기술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CF936E-5A45-0C3B-E897-CF957C84B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68" y="1432560"/>
            <a:ext cx="509452" cy="50945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4689DDB-01A4-0F9A-6510-1A9A3DDDC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71" y="1426029"/>
            <a:ext cx="509452" cy="50945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F45A1DA-1FB0-7BE6-0C85-1E48360C3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88" y="1432560"/>
            <a:ext cx="509452" cy="509452"/>
          </a:xfrm>
          <a:prstGeom prst="rect">
            <a:avLst/>
          </a:prstGeom>
        </p:spPr>
      </p:pic>
      <p:pic>
        <p:nvPicPr>
          <p:cNvPr id="11" name="그림 10" descr="텍스트, 도끼, 다크이(가) 표시된 사진&#10;&#10;자동 생성된 설명">
            <a:extLst>
              <a:ext uri="{FF2B5EF4-FFF2-40B4-BE49-F238E27FC236}">
                <a16:creationId xmlns:a16="http://schemas.microsoft.com/office/drawing/2014/main" id="{27756644-18E2-6D67-1415-021C07364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08" y="1426029"/>
            <a:ext cx="509452" cy="509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999AE-9F23-D808-B4EB-677FCD2F09E2}"/>
              </a:ext>
            </a:extLst>
          </p:cNvPr>
          <p:cNvSpPr txBox="1"/>
          <p:nvPr/>
        </p:nvSpPr>
        <p:spPr>
          <a:xfrm>
            <a:off x="757646" y="2290354"/>
            <a:ext cx="10755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플레이어의 성장 요소는 </a:t>
            </a:r>
            <a:r>
              <a:rPr lang="en-US" altLang="ko-KR" dirty="0"/>
              <a:t>4</a:t>
            </a:r>
            <a:r>
              <a:rPr lang="ko-KR" altLang="en-US" dirty="0"/>
              <a:t>개의 테마와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개의 테마를 가지는 기술 </a:t>
            </a:r>
            <a:r>
              <a:rPr lang="en-US" altLang="ko-KR" dirty="0"/>
              <a:t>10</a:t>
            </a:r>
            <a:r>
              <a:rPr lang="ko-KR" altLang="en-US" dirty="0"/>
              <a:t>개로 이루어진다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기술은 경험에 의해 일시적으로</a:t>
            </a:r>
            <a:r>
              <a:rPr lang="en-US" altLang="ko-KR" dirty="0"/>
              <a:t>, </a:t>
            </a:r>
            <a:r>
              <a:rPr lang="ko-KR" altLang="en-US" dirty="0"/>
              <a:t>이벤트 성공 보상 혹은 특성 획득을 통해 영구적으로 증가할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이벤트를 통해 증감이 이루어질 수 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기술은 기술 체크에 활용된다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이벤트는 성공 조건으로 단일 기술 레벨 혹은 단일 테마 레벨을 요구할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단일 기술 레벨의 경우 해당 기술의 레벨을</a:t>
            </a:r>
            <a:r>
              <a:rPr lang="en-US" altLang="ko-KR" dirty="0"/>
              <a:t> </a:t>
            </a:r>
            <a:r>
              <a:rPr lang="ko-KR" altLang="en-US" dirty="0"/>
              <a:t>산출한다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단일 테마 레벨의 경우 모든 기술 중 해당 테마를 지닌 기술의 합을 산출한다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경우 중복된 테마를 지닌 기술은 </a:t>
            </a:r>
            <a:r>
              <a:rPr lang="en-US" altLang="ko-KR" dirty="0"/>
              <a:t>2</a:t>
            </a:r>
            <a:r>
              <a:rPr lang="ko-KR" altLang="en-US" dirty="0"/>
              <a:t>배의 값으로 계산한다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6772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A6F673-0A17-4633-05DE-8FA9B384BDDA}"/>
              </a:ext>
            </a:extLst>
          </p:cNvPr>
          <p:cNvSpPr txBox="1"/>
          <p:nvPr/>
        </p:nvSpPr>
        <p:spPr>
          <a:xfrm>
            <a:off x="1976845" y="285819"/>
            <a:ext cx="620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경험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3C322-2B9F-37A6-CBD7-FA77855706D2}"/>
              </a:ext>
            </a:extLst>
          </p:cNvPr>
          <p:cNvSpPr txBox="1"/>
          <p:nvPr/>
        </p:nvSpPr>
        <p:spPr>
          <a:xfrm>
            <a:off x="574764" y="1314995"/>
            <a:ext cx="107899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경험은 비영구적인 성장 요소다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경험을 보유하고 있으면 연계 이벤트의 조건으로 활용될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경험은 긍정적 경험과 부정적 경험으로 나뉜다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긍정적 경험은 기술 레벨 혹은 테마 레벨</a:t>
            </a:r>
            <a:r>
              <a:rPr lang="en-US" altLang="ko-KR" dirty="0"/>
              <a:t>, </a:t>
            </a:r>
            <a:r>
              <a:rPr lang="ko-KR" altLang="en-US" dirty="0"/>
              <a:t>체력 </a:t>
            </a:r>
            <a:r>
              <a:rPr lang="ko-KR" altLang="en-US" dirty="0" err="1"/>
              <a:t>회복량</a:t>
            </a:r>
            <a:r>
              <a:rPr lang="ko-KR" altLang="en-US" dirty="0"/>
              <a:t> 증가</a:t>
            </a:r>
            <a:r>
              <a:rPr lang="en-US" altLang="ko-KR" dirty="0"/>
              <a:t>, </a:t>
            </a:r>
            <a:r>
              <a:rPr lang="ko-KR" altLang="en-US" dirty="0"/>
              <a:t>체력 감소량 감소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정신력 </a:t>
            </a:r>
            <a:r>
              <a:rPr lang="ko-KR" altLang="en-US" dirty="0" err="1"/>
              <a:t>회복량</a:t>
            </a:r>
            <a:r>
              <a:rPr lang="ko-KR" altLang="en-US" dirty="0"/>
              <a:t> 증가</a:t>
            </a:r>
            <a:r>
              <a:rPr lang="en-US" altLang="ko-KR" dirty="0"/>
              <a:t>, </a:t>
            </a:r>
            <a:r>
              <a:rPr lang="ko-KR" altLang="en-US" dirty="0"/>
              <a:t>정신력 감소량 감소</a:t>
            </a:r>
            <a:r>
              <a:rPr lang="en-US" altLang="ko-KR" dirty="0"/>
              <a:t>, </a:t>
            </a:r>
            <a:r>
              <a:rPr lang="ko-KR" altLang="en-US" dirty="0"/>
              <a:t>돈 </a:t>
            </a:r>
            <a:r>
              <a:rPr lang="ko-KR" altLang="en-US" dirty="0" err="1"/>
              <a:t>습득량</a:t>
            </a:r>
            <a:r>
              <a:rPr lang="ko-KR" altLang="en-US" dirty="0"/>
              <a:t> 증가</a:t>
            </a:r>
            <a:r>
              <a:rPr lang="en-US" altLang="ko-KR" dirty="0"/>
              <a:t>, </a:t>
            </a:r>
            <a:r>
              <a:rPr lang="ko-KR" altLang="en-US" dirty="0"/>
              <a:t>돈 소모량 감소의 효과를 제공할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부정적 경험은 체력 </a:t>
            </a:r>
            <a:r>
              <a:rPr lang="ko-KR" altLang="en-US" dirty="0" err="1"/>
              <a:t>회복량</a:t>
            </a:r>
            <a:r>
              <a:rPr lang="ko-KR" altLang="en-US" dirty="0"/>
              <a:t> 감소</a:t>
            </a:r>
            <a:r>
              <a:rPr lang="en-US" altLang="ko-KR" dirty="0"/>
              <a:t>, </a:t>
            </a:r>
            <a:r>
              <a:rPr lang="ko-KR" altLang="en-US" dirty="0"/>
              <a:t>체력 감소량 증가</a:t>
            </a:r>
            <a:r>
              <a:rPr lang="en-US" altLang="ko-KR" dirty="0"/>
              <a:t>, </a:t>
            </a:r>
            <a:r>
              <a:rPr lang="ko-KR" altLang="en-US" dirty="0"/>
              <a:t>정신력 </a:t>
            </a:r>
            <a:r>
              <a:rPr lang="ko-KR" altLang="en-US" dirty="0" err="1"/>
              <a:t>회복량</a:t>
            </a:r>
            <a:r>
              <a:rPr lang="ko-KR" altLang="en-US" dirty="0"/>
              <a:t> 감소</a:t>
            </a:r>
            <a:r>
              <a:rPr lang="en-US" altLang="ko-KR" dirty="0"/>
              <a:t>, </a:t>
            </a:r>
            <a:r>
              <a:rPr lang="ko-KR" altLang="en-US" dirty="0"/>
              <a:t>정신력 감소량 증가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돈 </a:t>
            </a:r>
            <a:r>
              <a:rPr lang="ko-KR" altLang="en-US" dirty="0" err="1"/>
              <a:t>습득량</a:t>
            </a:r>
            <a:r>
              <a:rPr lang="ko-KR" altLang="en-US" dirty="0"/>
              <a:t> 감소</a:t>
            </a:r>
            <a:r>
              <a:rPr lang="en-US" altLang="ko-KR" dirty="0"/>
              <a:t>, </a:t>
            </a:r>
            <a:r>
              <a:rPr lang="ko-KR" altLang="en-US" dirty="0"/>
              <a:t>돈 소모량 증가의 효과를 제공할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경험은 획득한 후 장기 경험</a:t>
            </a:r>
            <a:r>
              <a:rPr lang="en-US" altLang="ko-KR" dirty="0"/>
              <a:t>, </a:t>
            </a:r>
            <a:r>
              <a:rPr lang="ko-KR" altLang="en-US" dirty="0"/>
              <a:t>단기 경험 슬롯에 저장하거나 저장하지 않고 버릴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부정적 경험은 버릴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장기 경험 슬롯은 </a:t>
            </a:r>
            <a:r>
              <a:rPr lang="en-US" altLang="ko-KR" dirty="0"/>
              <a:t>2</a:t>
            </a:r>
            <a:r>
              <a:rPr lang="ko-KR" altLang="en-US" dirty="0"/>
              <a:t>개가 있으며 지속 시간이 길고 편집에 정신력을 소모한다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단기 경험 슬롯은 </a:t>
            </a:r>
            <a:r>
              <a:rPr lang="en-US" altLang="ko-KR" dirty="0"/>
              <a:t>4</a:t>
            </a:r>
            <a:r>
              <a:rPr lang="ko-KR" altLang="en-US" dirty="0"/>
              <a:t>개가 있으며 지속 시간이 짧고 편집에 제약이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지속 시간이 </a:t>
            </a:r>
            <a:r>
              <a:rPr lang="en-US" altLang="ko-KR" dirty="0"/>
              <a:t>0</a:t>
            </a:r>
            <a:r>
              <a:rPr lang="ko-KR" altLang="en-US" dirty="0"/>
              <a:t>으로 떨어지거나</a:t>
            </a:r>
            <a:r>
              <a:rPr lang="en-US" altLang="ko-KR" dirty="0"/>
              <a:t>, </a:t>
            </a:r>
            <a:r>
              <a:rPr lang="ko-KR" altLang="en-US" dirty="0"/>
              <a:t>특정 이벤트를 통해 보유 중인 경험이 소멸할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22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E5BC77-769E-6510-FF6B-7D39FF7D0AE5}"/>
              </a:ext>
            </a:extLst>
          </p:cNvPr>
          <p:cNvSpPr txBox="1"/>
          <p:nvPr/>
        </p:nvSpPr>
        <p:spPr>
          <a:xfrm>
            <a:off x="2447108" y="365760"/>
            <a:ext cx="416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특성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1CB84-7D52-C1A2-599F-EBD3A1CDC827}"/>
              </a:ext>
            </a:extLst>
          </p:cNvPr>
          <p:cNvSpPr txBox="1"/>
          <p:nvPr/>
        </p:nvSpPr>
        <p:spPr>
          <a:xfrm>
            <a:off x="304800" y="1680754"/>
            <a:ext cx="11303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특성은 영구적인 성장 요소다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특성은 이벤트의 성공으로 획득할 수 있으며 보유 시 연계 이벤트의 조건으로 활용될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특성은 기술 레벨 혹은 테마 레벨</a:t>
            </a:r>
            <a:r>
              <a:rPr lang="en-US" altLang="ko-KR" dirty="0"/>
              <a:t>, </a:t>
            </a:r>
            <a:r>
              <a:rPr lang="ko-KR" altLang="en-US" dirty="0"/>
              <a:t>체력 </a:t>
            </a:r>
            <a:r>
              <a:rPr lang="ko-KR" altLang="en-US" dirty="0" err="1"/>
              <a:t>회복량</a:t>
            </a:r>
            <a:r>
              <a:rPr lang="ko-KR" altLang="en-US" dirty="0"/>
              <a:t> 증가</a:t>
            </a:r>
            <a:r>
              <a:rPr lang="en-US" altLang="ko-KR" dirty="0"/>
              <a:t>, </a:t>
            </a:r>
            <a:r>
              <a:rPr lang="ko-KR" altLang="en-US" dirty="0"/>
              <a:t>체력 감소량 감소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정신력 </a:t>
            </a:r>
            <a:r>
              <a:rPr lang="ko-KR" altLang="en-US" dirty="0" err="1"/>
              <a:t>회복량</a:t>
            </a:r>
            <a:r>
              <a:rPr lang="ko-KR" altLang="en-US" dirty="0"/>
              <a:t> 증가</a:t>
            </a:r>
            <a:r>
              <a:rPr lang="en-US" altLang="ko-KR" dirty="0"/>
              <a:t>, </a:t>
            </a:r>
            <a:r>
              <a:rPr lang="ko-KR" altLang="en-US" dirty="0"/>
              <a:t>정신력 감소량 감소</a:t>
            </a:r>
            <a:r>
              <a:rPr lang="en-US" altLang="ko-KR" dirty="0"/>
              <a:t>, </a:t>
            </a:r>
            <a:r>
              <a:rPr lang="ko-KR" altLang="en-US" dirty="0"/>
              <a:t>돈 </a:t>
            </a:r>
            <a:r>
              <a:rPr lang="ko-KR" altLang="en-US" dirty="0" err="1"/>
              <a:t>습득량</a:t>
            </a:r>
            <a:r>
              <a:rPr lang="ko-KR" altLang="en-US" dirty="0"/>
              <a:t> 증가</a:t>
            </a:r>
            <a:r>
              <a:rPr lang="en-US" altLang="ko-KR" dirty="0"/>
              <a:t>, </a:t>
            </a:r>
            <a:r>
              <a:rPr lang="ko-KR" altLang="en-US" dirty="0"/>
              <a:t>돈 소모량 감소의 효과를 제공할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특성은 강제로 획득되며 이후 사라지지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특성은 보유 한도가 존재하지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8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B6921B-5CE2-8F4D-E4EF-A64FB772B814}"/>
              </a:ext>
            </a:extLst>
          </p:cNvPr>
          <p:cNvSpPr txBox="1"/>
          <p:nvPr/>
        </p:nvSpPr>
        <p:spPr>
          <a:xfrm>
            <a:off x="2429691" y="330926"/>
            <a:ext cx="4188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성향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FF2BC97-1F55-0BD4-4896-738B72831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114" y="732923"/>
            <a:ext cx="611777" cy="61177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24074FD-C1E9-8B10-D5B9-0E822A394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034" y="121146"/>
            <a:ext cx="611777" cy="61177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2F1BC96-E30C-490E-CBDE-01BEFD224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896" y="1344700"/>
            <a:ext cx="611777" cy="611777"/>
          </a:xfrm>
          <a:prstGeom prst="rect">
            <a:avLst/>
          </a:prstGeom>
        </p:spPr>
      </p:pic>
      <p:pic>
        <p:nvPicPr>
          <p:cNvPr id="11" name="그림 10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8A78E9E3-52B0-E4E4-B689-229AD7DE4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816" y="732923"/>
            <a:ext cx="611777" cy="611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551ECE-673E-F62F-3F74-B022E1ED3757}"/>
              </a:ext>
            </a:extLst>
          </p:cNvPr>
          <p:cNvSpPr txBox="1"/>
          <p:nvPr/>
        </p:nvSpPr>
        <p:spPr>
          <a:xfrm>
            <a:off x="496389" y="1428206"/>
            <a:ext cx="1097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성향은 게임 진행에 따라 변동하는 수치다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선택지 선택 혹은 특정 이벤트에 따라 변동될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성향은 서로 상반되는 두 개의 쌍으로 이루어진다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성향은 정수 단위로 </a:t>
            </a:r>
            <a:r>
              <a:rPr lang="en-US" altLang="ko-KR" dirty="0"/>
              <a:t>-3,-2,-1, 0, +1, +2, +3 </a:t>
            </a:r>
            <a:r>
              <a:rPr lang="ko-KR" altLang="en-US" dirty="0"/>
              <a:t>단계로 나뉘어진다</a:t>
            </a:r>
            <a:r>
              <a:rPr lang="en-US" altLang="ko-KR" dirty="0"/>
              <a:t>(</a:t>
            </a:r>
            <a:r>
              <a:rPr lang="ko-KR" altLang="en-US" dirty="0"/>
              <a:t>부호는 임시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한 쪽 성향에 해당하는 선택지를 연속으로 선택하면 해당하는 성향으로 </a:t>
            </a:r>
            <a:r>
              <a:rPr lang="en-US" altLang="ko-KR" dirty="0"/>
              <a:t>1</a:t>
            </a:r>
            <a:r>
              <a:rPr lang="ko-KR" altLang="en-US" dirty="0"/>
              <a:t>칸 전진한다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성향의 진행도에 따라 해당 성향과 연관 있는 수치에 이로운 효과가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반대 성향과 연관 있는 수치에 부정적 효과가 생길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성향이 </a:t>
            </a:r>
            <a:r>
              <a:rPr lang="en-US" altLang="ko-KR" dirty="0"/>
              <a:t>0</a:t>
            </a:r>
            <a:r>
              <a:rPr lang="ko-KR" altLang="en-US" dirty="0"/>
              <a:t>일 경우 한 성향에 해당하는 선택지를 </a:t>
            </a:r>
            <a:r>
              <a:rPr lang="en-US" altLang="ko-KR" dirty="0"/>
              <a:t>2</a:t>
            </a:r>
            <a:r>
              <a:rPr lang="ko-KR" altLang="en-US" dirty="0"/>
              <a:t>번 연속으로 선택하면 해당 성향이 증가한다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성향이 </a:t>
            </a:r>
            <a:r>
              <a:rPr lang="en-US" altLang="ko-KR" dirty="0"/>
              <a:t>|1|</a:t>
            </a:r>
            <a:r>
              <a:rPr lang="ko-KR" altLang="en-US" dirty="0"/>
              <a:t>일 경우 해당 방향의 선택지를 </a:t>
            </a:r>
            <a:r>
              <a:rPr lang="en-US" altLang="ko-KR" dirty="0"/>
              <a:t>2</a:t>
            </a:r>
            <a:r>
              <a:rPr lang="ko-KR" altLang="en-US" dirty="0"/>
              <a:t>번 연속으로 선택하면 해당 성향이 증가한다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성향이</a:t>
            </a:r>
            <a:r>
              <a:rPr lang="en-US" altLang="ko-KR" dirty="0"/>
              <a:t> |2|</a:t>
            </a:r>
            <a:r>
              <a:rPr lang="ko-KR" altLang="en-US" dirty="0"/>
              <a:t>일 경우 해당 방향의 선택지를 </a:t>
            </a:r>
            <a:r>
              <a:rPr lang="en-US" altLang="ko-KR" dirty="0"/>
              <a:t>3</a:t>
            </a:r>
            <a:r>
              <a:rPr lang="ko-KR" altLang="en-US" dirty="0"/>
              <a:t>번 연속으로 선택하면 해당 성향이 증가한다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성향이 </a:t>
            </a:r>
            <a:r>
              <a:rPr lang="en-US" altLang="ko-KR" dirty="0"/>
              <a:t>|1|,|2|,|3|</a:t>
            </a:r>
            <a:r>
              <a:rPr lang="ko-KR" altLang="en-US" dirty="0"/>
              <a:t>일 경우 해당 방향의 반대에 해당하는 선택지를 </a:t>
            </a:r>
            <a:r>
              <a:rPr lang="en-US" altLang="ko-KR" dirty="0"/>
              <a:t>2</a:t>
            </a:r>
            <a:r>
              <a:rPr lang="ko-KR" altLang="en-US" dirty="0"/>
              <a:t>번 연속으로 선택하면 현재 성향이 감소한다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7438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5613</Words>
  <Application>Microsoft Office PowerPoint</Application>
  <PresentationFormat>와이드스크린</PresentationFormat>
  <Paragraphs>782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맑은 고딕</vt:lpstr>
      <vt:lpstr>Arial</vt:lpstr>
      <vt:lpstr>Times New Roman</vt:lpstr>
      <vt:lpstr>Office 테마</vt:lpstr>
      <vt:lpstr>201802599 박정수 기획+개발 진척도 TEAM GAMJA Way Nd Choose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Way Nd CHoose</vt:lpstr>
      <vt:lpstr>PowerPoint 프레젠테이션</vt:lpstr>
      <vt:lpstr>그래픽 제작 2-1. UI background(배치)</vt:lpstr>
      <vt:lpstr>그래픽 제작 2-1. UI background(배치)</vt:lpstr>
      <vt:lpstr>그래픽 제작 2-1. UI background(배치)</vt:lpstr>
      <vt:lpstr>그래픽 제작 2-1. UI background(주요소스)</vt:lpstr>
      <vt:lpstr>PowerPoint 프레젠테이션</vt:lpstr>
      <vt:lpstr>그래픽 제작</vt:lpstr>
      <vt:lpstr>보조 기획 이벤트 및 퀘스트 작성</vt:lpstr>
      <vt:lpstr>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201802599 박정수 기획+개발 진척도</dc:title>
  <dc:creator>박 정수</dc:creator>
  <cp:lastModifiedBy>박 정수</cp:lastModifiedBy>
  <cp:revision>18</cp:revision>
  <dcterms:created xsi:type="dcterms:W3CDTF">2023-04-09T04:00:33Z</dcterms:created>
  <dcterms:modified xsi:type="dcterms:W3CDTF">2023-04-10T14:59:32Z</dcterms:modified>
</cp:coreProperties>
</file>